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notesMasterIdLst>
    <p:notesMasterId r:id="rId38"/>
  </p:notesMasterIdLst>
  <p:sldIdLst>
    <p:sldId id="272" r:id="rId3"/>
    <p:sldId id="273" r:id="rId4"/>
    <p:sldId id="276" r:id="rId5"/>
    <p:sldId id="346" r:id="rId6"/>
    <p:sldId id="345" r:id="rId7"/>
    <p:sldId id="303" r:id="rId8"/>
    <p:sldId id="347" r:id="rId9"/>
    <p:sldId id="332" r:id="rId10"/>
    <p:sldId id="322" r:id="rId11"/>
    <p:sldId id="348" r:id="rId12"/>
    <p:sldId id="333" r:id="rId13"/>
    <p:sldId id="334" r:id="rId14"/>
    <p:sldId id="335" r:id="rId15"/>
    <p:sldId id="329" r:id="rId16"/>
    <p:sldId id="325" r:id="rId17"/>
    <p:sldId id="349" r:id="rId18"/>
    <p:sldId id="352" r:id="rId19"/>
    <p:sldId id="320" r:id="rId20"/>
    <p:sldId id="350" r:id="rId21"/>
    <p:sldId id="312" r:id="rId22"/>
    <p:sldId id="351" r:id="rId23"/>
    <p:sldId id="298" r:id="rId24"/>
    <p:sldId id="299" r:id="rId25"/>
    <p:sldId id="313" r:id="rId26"/>
    <p:sldId id="279" r:id="rId27"/>
    <p:sldId id="337" r:id="rId28"/>
    <p:sldId id="338" r:id="rId29"/>
    <p:sldId id="339" r:id="rId30"/>
    <p:sldId id="340" r:id="rId31"/>
    <p:sldId id="341" r:id="rId32"/>
    <p:sldId id="342" r:id="rId33"/>
    <p:sldId id="300" r:id="rId34"/>
    <p:sldId id="343" r:id="rId35"/>
    <p:sldId id="344" r:id="rId36"/>
    <p:sldId id="283" r:id="rId37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FFF"/>
    <a:srgbClr val="2F80F6"/>
    <a:srgbClr val="FF272B"/>
    <a:srgbClr val="DCECFF"/>
    <a:srgbClr val="F6FAFF"/>
    <a:srgbClr val="FBFDDA"/>
    <a:srgbClr val="0432FF"/>
    <a:srgbClr val="F5F5F5"/>
    <a:srgbClr val="FCFEFF"/>
    <a:srgbClr val="F7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5134"/>
  </p:normalViewPr>
  <p:slideViewPr>
    <p:cSldViewPr snapToGrid="0" snapToObjects="1">
      <p:cViewPr varScale="1">
        <p:scale>
          <a:sx n="67" d="100"/>
          <a:sy n="67" d="100"/>
        </p:scale>
        <p:origin x="-690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营收占比</c:v>
                </c:pt>
              </c:strCache>
            </c:strRef>
          </c:tx>
          <c:spPr>
            <a:solidFill>
              <a:srgbClr val="C2DFFF"/>
            </a:solidFill>
          </c:spPr>
          <c:explosion val="14"/>
          <c:dPt>
            <c:idx val="0"/>
            <c:bubble3D val="0"/>
            <c:spPr>
              <a:solidFill>
                <a:srgbClr val="C2DFFF"/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rgbClr val="FFFFBF"/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/>
            </c:spPr>
          </c:dPt>
          <c:dLbls>
            <c:dLbl>
              <c:idx val="0"/>
              <c:layout>
                <c:manualLayout>
                  <c:x val="-0.211621521564756"/>
                  <c:y val="-0.3617238317242489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78324584426899"/>
                      <c:h val="0.2708333333333329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2.19796066420982E-2"/>
                  <c:y val="5.062687967134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7939540714730497"/>
                      <c:h val="0.30853498091157699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5大客户</c:v>
                </c:pt>
                <c:pt idx="1">
                  <c:v>其他客户（200+）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9602E-E5B6-294E-A6F5-96B0DCCE4B17}" type="datetimeFigureOut">
              <a:rPr kumimoji="1" lang="zh-CN" altLang="en-US" smtClean="0"/>
              <a:t>19/03/12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A4BAD-76B3-CF44-AFA7-E2DB88F8882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70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A4BAD-76B3-CF44-AFA7-E2DB88F8882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347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4AE1FE-AB6B-43F2-B220-6E02764B40C5}" type="slidenum">
              <a:rPr lang="en-US" altLang="zh-TW" smtClean="0">
                <a:solidFill>
                  <a:prstClr val="black"/>
                </a:solidFill>
                <a:latin typeface="Calibri"/>
                <a:ea typeface="新細明體"/>
              </a:rPr>
              <a:pPr>
                <a:defRPr/>
              </a:pPr>
              <a:t>23</a:t>
            </a:fld>
            <a:endParaRPr lang="en-US" altLang="zh-TW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90620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7628-B820-42EF-A241-CE9D2C9CD08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476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A4BAD-76B3-CF44-AFA7-E2DB88F88828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25</a:t>
            </a:fld>
            <a:endParaRPr kumimoji="1"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585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93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111119-AFA4-4B14-86DC-493286B28559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94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一开始就做好 建立好的制度</a:t>
            </a:r>
          </a:p>
          <a:p>
            <a:r>
              <a:rPr lang="zh-TW" altLang="en-US" smtClean="0"/>
              <a:t>符合好内稽内控 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BDAA90-E027-447D-B29B-C5BB86F710FE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zh-TW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A9AF4E-4D9B-4AFA-9D9C-AF5AD416A6DB}" type="slidenum">
              <a:rPr lang="en-US" altLang="zh-CN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6</a:t>
            </a:fld>
            <a:endParaRPr lang="en-US" altLang="zh-CN" dirty="0" smtClean="0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6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A4BAD-76B3-CF44-AFA7-E2DB88F88828}" type="slidenum">
              <a:rPr kumimoji="1" lang="zh-CN" altLang="en-US" smtClean="0">
                <a:solidFill>
                  <a:prstClr val="black"/>
                </a:solidFill>
              </a:rPr>
              <a:pPr/>
              <a:t>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10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A4BAD-76B3-CF44-AFA7-E2DB88F88828}" type="slidenum">
              <a:rPr kumimoji="1" lang="zh-CN" altLang="en-US" smtClean="0">
                <a:solidFill>
                  <a:prstClr val="black"/>
                </a:solidFill>
              </a:rPr>
              <a:pPr/>
              <a:t>11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8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A4BAD-76B3-CF44-AFA7-E2DB88F88828}" type="slidenum">
              <a:rPr kumimoji="1" lang="zh-CN" altLang="en-US" smtClean="0">
                <a:solidFill>
                  <a:prstClr val="black"/>
                </a:solidFill>
              </a:rPr>
              <a:pPr/>
              <a:t>13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77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8C21E-D4E5-48F9-8FD7-3FA414CB86E8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21</a:t>
            </a:fld>
            <a:endParaRPr lang="zh-CN" altLang="en-US" dirty="0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5288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479DA-E73B-4F69-B962-50A1A4E14B30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22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546639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win_宽版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90900" y="2092325"/>
            <a:ext cx="8229600" cy="1654175"/>
          </a:xfrm>
          <a:prstGeom prst="rect">
            <a:avLst/>
          </a:prstGeom>
        </p:spPr>
        <p:txBody>
          <a:bodyPr anchor="ctr"/>
          <a:lstStyle>
            <a:lvl1pPr>
              <a:defRPr sz="4800" b="1" spc="3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498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簡報內頁2_鼎新B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9666"/>
            <a:ext cx="12192000" cy="547665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rgbClr val="70A5F4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824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" descr="簡報內頁2_鼎新B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609600" y="548680"/>
            <a:ext cx="10972800" cy="648072"/>
          </a:xfrm>
          <a:prstGeom prst="rect">
            <a:avLst/>
          </a:prstGeom>
        </p:spPr>
        <p:txBody>
          <a:bodyPr/>
          <a:lstStyle>
            <a:lvl1pPr>
              <a:defRPr kumimoji="1"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293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" descr="簡報內頁2_鼎捷軟件B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804863"/>
            <a:ext cx="61806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9019" y="725166"/>
            <a:ext cx="10515600" cy="471587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70A5F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6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簡報內頁2_鼎捷軟件B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57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giwin_宽版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7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giwin_宽版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15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giwin_宽版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10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giwin_宽版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18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簡報內頁2_鼎捷軟件B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簡報內頁2_鼎新B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"/>
            <a:ext cx="12192000" cy="5127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6480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3200" b="1" kern="1200" dirty="0">
                <a:solidFill>
                  <a:srgbClr val="57A5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win_宽版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1057579" y="756830"/>
            <a:ext cx="10515600" cy="471587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solidFill>
                  <a:srgbClr val="4797F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5" name="图片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0" y="837049"/>
            <a:ext cx="463550" cy="31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926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1371" y="692696"/>
            <a:ext cx="6144683" cy="504056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圖片 2" descr="簡報內頁2_鼎捷軟件B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" descr="簡報內頁2_鼎捷軟件B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12192000" cy="5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804863"/>
            <a:ext cx="618067" cy="3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9019" y="725166"/>
            <a:ext cx="10515600" cy="471587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70A5F4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C56F121-566D-45A9-A0A0-6BB8A022F726}" type="slidenum">
              <a:rPr kumimoji="1" lang="en-US" altLang="zh-TW" smtClean="0">
                <a:solidFill>
                  <a:prstClr val="black"/>
                </a:solidFill>
                <a:latin typeface="Arial" charset="0"/>
                <a:ea typeface="新細明體" charset="-12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簡報首頁_鼎捷軟件B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簡報內頁2_鼎捷軟件B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win_宽版_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394" y="701763"/>
            <a:ext cx="10515600" cy="471587"/>
          </a:xfrm>
          <a:prstGeom prst="rect">
            <a:avLst/>
          </a:prstGeom>
        </p:spPr>
        <p:txBody>
          <a:bodyPr/>
          <a:lstStyle>
            <a:lvl1pPr algn="l">
              <a:defRPr sz="2400" b="1" baseline="0">
                <a:solidFill>
                  <a:srgbClr val="4797F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右箭头 3"/>
          <p:cNvSpPr/>
          <p:nvPr userDrawn="1"/>
        </p:nvSpPr>
        <p:spPr>
          <a:xfrm>
            <a:off x="395536" y="824841"/>
            <a:ext cx="252000" cy="23579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6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win_宽版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pic25.nipic.com/20121119/10714255_164939126000_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71054"/>
            <a:ext cx="12192000" cy="63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1057579" y="756830"/>
            <a:ext cx="10515600" cy="471587"/>
          </a:xfrm>
          <a:prstGeom prst="rect">
            <a:avLst/>
          </a:prstGeom>
        </p:spPr>
        <p:txBody>
          <a:bodyPr/>
          <a:lstStyle>
            <a:lvl1pPr algn="l">
              <a:defRPr sz="2800" b="1" baseline="0">
                <a:solidFill>
                  <a:srgbClr val="4797F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6" name="图片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0" y="837049"/>
            <a:ext cx="463550" cy="31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40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giwin_宽版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5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win_宽版_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素材\小图标\谢谢2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569" y="1570892"/>
            <a:ext cx="6508673" cy="528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1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giwin_宽版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2" descr="簡報內頁1_鼎捷軟件B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733872" y="548681"/>
            <a:ext cx="9602821" cy="82150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40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7134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giwin_宽版_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394" y="701763"/>
            <a:ext cx="10515600" cy="471587"/>
          </a:xfrm>
          <a:prstGeom prst="rect">
            <a:avLst/>
          </a:prstGeom>
        </p:spPr>
        <p:txBody>
          <a:bodyPr/>
          <a:lstStyle>
            <a:lvl1pPr algn="l">
              <a:defRPr sz="2400" b="1" baseline="0">
                <a:solidFill>
                  <a:srgbClr val="4797F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右箭头 3"/>
          <p:cNvSpPr/>
          <p:nvPr userDrawn="1"/>
        </p:nvSpPr>
        <p:spPr>
          <a:xfrm>
            <a:off x="395536" y="824841"/>
            <a:ext cx="252000" cy="23579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8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2" r:id="rId4"/>
    <p:sldLayoutId id="2147483677" r:id="rId5"/>
    <p:sldLayoutId id="2147483669" r:id="rId6"/>
    <p:sldLayoutId id="2147483674" r:id="rId7"/>
    <p:sldLayoutId id="2147483675" r:id="rId8"/>
    <p:sldLayoutId id="2147483676" r:id="rId9"/>
    <p:sldLayoutId id="2147483686" r:id="rId10"/>
    <p:sldLayoutId id="2147483687" r:id="rId11"/>
    <p:sldLayoutId id="2147483689" r:id="rId12"/>
    <p:sldLayoutId id="2147483690" r:id="rId13"/>
    <p:sldLayoutId id="2147483691" r:id="rId14"/>
    <p:sldLayoutId id="2147483693" r:id="rId15"/>
    <p:sldLayoutId id="2147483695" r:id="rId16"/>
    <p:sldLayoutId id="2147483696" r:id="rId1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208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208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208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208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208">
          <a:solidFill>
            <a:schemeClr val="tx1"/>
          </a:solidFill>
          <a:latin typeface="Calibri" pitchFamily="34" charset="0"/>
          <a:ea typeface="新細明體" charset="-120"/>
        </a:defRPr>
      </a:lvl5pPr>
      <a:lvl6pPr marL="229382" algn="ctr" rtl="0" eaLnBrk="1" fontAlgn="base" hangingPunct="1">
        <a:spcBef>
          <a:spcPct val="0"/>
        </a:spcBef>
        <a:spcAft>
          <a:spcPct val="0"/>
        </a:spcAft>
        <a:defRPr sz="2208">
          <a:solidFill>
            <a:schemeClr val="tx1"/>
          </a:solidFill>
          <a:latin typeface="Calibri" pitchFamily="34" charset="0"/>
          <a:ea typeface="新細明體" charset="-120"/>
        </a:defRPr>
      </a:lvl6pPr>
      <a:lvl7pPr marL="458762" algn="ctr" rtl="0" eaLnBrk="1" fontAlgn="base" hangingPunct="1">
        <a:spcBef>
          <a:spcPct val="0"/>
        </a:spcBef>
        <a:spcAft>
          <a:spcPct val="0"/>
        </a:spcAft>
        <a:defRPr sz="2208">
          <a:solidFill>
            <a:schemeClr val="tx1"/>
          </a:solidFill>
          <a:latin typeface="Calibri" pitchFamily="34" charset="0"/>
          <a:ea typeface="新細明體" charset="-120"/>
        </a:defRPr>
      </a:lvl7pPr>
      <a:lvl8pPr marL="688143" algn="ctr" rtl="0" eaLnBrk="1" fontAlgn="base" hangingPunct="1">
        <a:spcBef>
          <a:spcPct val="0"/>
        </a:spcBef>
        <a:spcAft>
          <a:spcPct val="0"/>
        </a:spcAft>
        <a:defRPr sz="2208">
          <a:solidFill>
            <a:schemeClr val="tx1"/>
          </a:solidFill>
          <a:latin typeface="Calibri" pitchFamily="34" charset="0"/>
          <a:ea typeface="新細明體" charset="-120"/>
        </a:defRPr>
      </a:lvl8pPr>
      <a:lvl9pPr marL="917524" algn="ctr" rtl="0" eaLnBrk="1" fontAlgn="base" hangingPunct="1">
        <a:spcBef>
          <a:spcPct val="0"/>
        </a:spcBef>
        <a:spcAft>
          <a:spcPct val="0"/>
        </a:spcAft>
        <a:defRPr sz="2208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172036" indent="-1720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372744" indent="-14336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4" kern="1200">
          <a:solidFill>
            <a:schemeClr val="tx1"/>
          </a:solidFill>
          <a:latin typeface="+mn-lt"/>
          <a:ea typeface="+mn-ea"/>
          <a:cs typeface="+mn-cs"/>
        </a:defRPr>
      </a:lvl2pPr>
      <a:lvl3pPr marL="573453" indent="-1146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04" kern="1200">
          <a:solidFill>
            <a:schemeClr val="tx1"/>
          </a:solidFill>
          <a:latin typeface="+mn-lt"/>
          <a:ea typeface="+mn-ea"/>
          <a:cs typeface="+mn-cs"/>
        </a:defRPr>
      </a:lvl3pPr>
      <a:lvl4pPr marL="802833" indent="-1146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03" kern="1200">
          <a:solidFill>
            <a:schemeClr val="tx1"/>
          </a:solidFill>
          <a:latin typeface="+mn-lt"/>
          <a:ea typeface="+mn-ea"/>
          <a:cs typeface="+mn-cs"/>
        </a:defRPr>
      </a:lvl4pPr>
      <a:lvl5pPr marL="1032215" indent="-11469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3" kern="1200">
          <a:solidFill>
            <a:schemeClr val="tx1"/>
          </a:solidFill>
          <a:latin typeface="+mn-lt"/>
          <a:ea typeface="+mn-ea"/>
          <a:cs typeface="+mn-cs"/>
        </a:defRPr>
      </a:lvl5pPr>
      <a:lvl6pPr marL="1261596" indent="-114690" algn="l" defTabSz="458762" rtl="0" eaLnBrk="1" latinLnBrk="0" hangingPunct="1">
        <a:spcBef>
          <a:spcPct val="20000"/>
        </a:spcBef>
        <a:buFont typeface="Arial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6pPr>
      <a:lvl7pPr marL="1490976" indent="-114690" algn="l" defTabSz="458762" rtl="0" eaLnBrk="1" latinLnBrk="0" hangingPunct="1">
        <a:spcBef>
          <a:spcPct val="20000"/>
        </a:spcBef>
        <a:buFont typeface="Arial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7pPr>
      <a:lvl8pPr marL="1720358" indent="-114690" algn="l" defTabSz="458762" rtl="0" eaLnBrk="1" latinLnBrk="0" hangingPunct="1">
        <a:spcBef>
          <a:spcPct val="20000"/>
        </a:spcBef>
        <a:buFont typeface="Arial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8pPr>
      <a:lvl9pPr marL="1949738" indent="-114690" algn="l" defTabSz="458762" rtl="0" eaLnBrk="1" latinLnBrk="0" hangingPunct="1">
        <a:spcBef>
          <a:spcPct val="20000"/>
        </a:spcBef>
        <a:buFont typeface="Arial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8762" rtl="0" eaLnBrk="1" latinLnBrk="0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1pPr>
      <a:lvl2pPr marL="229382" algn="l" defTabSz="458762" rtl="0" eaLnBrk="1" latinLnBrk="0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2pPr>
      <a:lvl3pPr marL="458762" algn="l" defTabSz="458762" rtl="0" eaLnBrk="1" latinLnBrk="0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3pPr>
      <a:lvl4pPr marL="688143" algn="l" defTabSz="458762" rtl="0" eaLnBrk="1" latinLnBrk="0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4pPr>
      <a:lvl5pPr marL="917524" algn="l" defTabSz="458762" rtl="0" eaLnBrk="1" latinLnBrk="0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5pPr>
      <a:lvl6pPr marL="1146905" algn="l" defTabSz="458762" rtl="0" eaLnBrk="1" latinLnBrk="0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6pPr>
      <a:lvl7pPr marL="1376286" algn="l" defTabSz="458762" rtl="0" eaLnBrk="1" latinLnBrk="0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7pPr>
      <a:lvl8pPr marL="1605667" algn="l" defTabSz="458762" rtl="0" eaLnBrk="1" latinLnBrk="0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8pPr>
      <a:lvl9pPr marL="1835048" algn="l" defTabSz="458762" rtl="0" eaLnBrk="1" latinLnBrk="0" hangingPunct="1">
        <a:defRPr sz="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5" descr="1007簡報內頁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" y="0"/>
            <a:ext cx="121793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760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chart" Target="../charts/chart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92974" y="1912095"/>
            <a:ext cx="8547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6000" b="1" dirty="0" smtClean="0">
                <a:solidFill>
                  <a:schemeClr val="bg1"/>
                </a:solidFill>
              </a:rPr>
              <a:t>信息化创造管理价值</a:t>
            </a:r>
            <a:endParaRPr kumimoji="1" lang="en-US" altLang="zh-CN" sz="6000" b="1" dirty="0" smtClean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20966" y="5038659"/>
            <a:ext cx="5691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 smtClean="0">
                <a:latin typeface="+mn-ea"/>
              </a:rPr>
              <a:t>鼎捷软件</a:t>
            </a:r>
            <a:r>
              <a:rPr lang="en-US" altLang="zh-CN" sz="2800" b="1" dirty="0" smtClean="0">
                <a:latin typeface="+mn-ea"/>
              </a:rPr>
              <a:t>.</a:t>
            </a:r>
            <a:r>
              <a:rPr lang="zh-CN" altLang="en-US" sz="2800" b="1" dirty="0" smtClean="0">
                <a:latin typeface="+mn-ea"/>
              </a:rPr>
              <a:t>价值</a:t>
            </a:r>
            <a:r>
              <a:rPr lang="zh-CN" altLang="en-US" sz="2800" b="1" smtClean="0">
                <a:latin typeface="+mn-ea"/>
              </a:rPr>
              <a:t>经营</a:t>
            </a:r>
            <a:r>
              <a:rPr lang="zh-CN" altLang="en-US" sz="2800" b="1" smtClean="0">
                <a:latin typeface="+mn-ea"/>
              </a:rPr>
              <a:t>中心</a:t>
            </a:r>
            <a:endParaRPr lang="zh-CN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14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***</a:t>
            </a:r>
            <a:r>
              <a:rPr kumimoji="1" lang="zh-CN" altLang="en-US" dirty="0" smtClean="0"/>
              <a:t>客户</a:t>
            </a:r>
            <a:r>
              <a:rPr kumimoji="1" lang="en-US" altLang="zh-CN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kumimoji="1" lang="zh-CN" alt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效益</a:t>
            </a:r>
            <a:endParaRPr kumimoji="1"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4465643" y="4842514"/>
            <a:ext cx="1868414" cy="1919785"/>
            <a:chOff x="1335314" y="1399459"/>
            <a:chExt cx="1868414" cy="2164870"/>
          </a:xfrm>
        </p:grpSpPr>
        <p:sp>
          <p:nvSpPr>
            <p:cNvPr id="5" name="矩形 4"/>
            <p:cNvSpPr/>
            <p:nvPr/>
          </p:nvSpPr>
          <p:spPr>
            <a:xfrm>
              <a:off x="1539085" y="2283816"/>
              <a:ext cx="329783" cy="809469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DAEFFE"/>
                </a:gs>
              </a:gsLst>
            </a:gra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405868" y="1939834"/>
              <a:ext cx="329783" cy="1153451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DAEFFE"/>
                </a:gs>
              </a:gsLst>
            </a:gra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" name="直线箭头连接符 7"/>
            <p:cNvCxnSpPr/>
            <p:nvPr/>
          </p:nvCxnSpPr>
          <p:spPr>
            <a:xfrm>
              <a:off x="1335314" y="3093285"/>
              <a:ext cx="1669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/>
            <p:cNvCxnSpPr/>
            <p:nvPr/>
          </p:nvCxnSpPr>
          <p:spPr>
            <a:xfrm flipV="1">
              <a:off x="1868562" y="1828800"/>
              <a:ext cx="537306" cy="3533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35314" y="1770266"/>
              <a:ext cx="93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>
                  <a:solidFill>
                    <a:prstClr val="black"/>
                  </a:solidFill>
                </a:rPr>
                <a:t>50%</a:t>
              </a:r>
              <a:endParaRPr kumimoji="1"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73149" y="1399459"/>
              <a:ext cx="93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prstClr val="black"/>
                  </a:solidFill>
                </a:rPr>
                <a:t>70%</a:t>
              </a:r>
              <a:endParaRPr kumimoji="1"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81028" y="3194997"/>
              <a:ext cx="1405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solidFill>
                    <a:prstClr val="black"/>
                  </a:solidFill>
                </a:rPr>
                <a:t>订单准交率</a:t>
              </a:r>
              <a:endParaRPr kumimoji="1"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7379057" y="4958373"/>
            <a:ext cx="1868414" cy="1803927"/>
            <a:chOff x="1335314" y="1510030"/>
            <a:chExt cx="1868414" cy="2034221"/>
          </a:xfrm>
        </p:grpSpPr>
        <p:sp>
          <p:nvSpPr>
            <p:cNvPr id="18" name="矩形 17"/>
            <p:cNvSpPr/>
            <p:nvPr/>
          </p:nvSpPr>
          <p:spPr>
            <a:xfrm>
              <a:off x="1539085" y="1905170"/>
              <a:ext cx="329783" cy="1188116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DAEFFE"/>
                </a:gs>
              </a:gsLst>
            </a:gra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405868" y="2403839"/>
              <a:ext cx="329783" cy="689446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DAEFFE"/>
                </a:gs>
              </a:gsLst>
            </a:gra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0" name="直线箭头连接符 19"/>
            <p:cNvCxnSpPr/>
            <p:nvPr/>
          </p:nvCxnSpPr>
          <p:spPr>
            <a:xfrm>
              <a:off x="1335314" y="3093285"/>
              <a:ext cx="1669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>
              <a:off x="2072639" y="1687702"/>
              <a:ext cx="333229" cy="3852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379430" y="1510030"/>
              <a:ext cx="93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prstClr val="black"/>
                  </a:solidFill>
                </a:rPr>
                <a:t>23</a:t>
              </a:r>
              <a:r>
                <a:rPr kumimoji="1" lang="zh-CN" altLang="en-US" dirty="0">
                  <a:solidFill>
                    <a:prstClr val="black"/>
                  </a:solidFill>
                </a:rPr>
                <a:t>天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73149" y="2020557"/>
              <a:ext cx="93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prstClr val="black"/>
                  </a:solidFill>
                </a:rPr>
                <a:t>14</a:t>
              </a:r>
              <a:r>
                <a:rPr kumimoji="1" lang="zh-CN" altLang="en-US" dirty="0">
                  <a:solidFill>
                    <a:prstClr val="black"/>
                  </a:solidFill>
                </a:rPr>
                <a:t>天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79430" y="3174919"/>
              <a:ext cx="1722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solidFill>
                    <a:prstClr val="black"/>
                  </a:solidFill>
                </a:rPr>
                <a:t>平均交货周期</a:t>
              </a:r>
              <a:endParaRPr kumimoji="1"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935975" y="1875783"/>
            <a:ext cx="884420" cy="884420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rgbClr val="F6FFEC"/>
              </a:gs>
            </a:gsLst>
          </a:gradFill>
          <a:ln>
            <a:solidFill>
              <a:srgbClr val="B0DD7F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</a:rPr>
              <a:t>经营效益</a:t>
            </a:r>
            <a:endParaRPr lang="zh-CN" alt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35975" y="3714382"/>
            <a:ext cx="884420" cy="884420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rgbClr val="F6FFEC"/>
              </a:gs>
            </a:gsLst>
          </a:gradFill>
          <a:ln>
            <a:solidFill>
              <a:srgbClr val="B0DD7F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</a:rPr>
              <a:t>外部</a:t>
            </a:r>
            <a:endParaRPr lang="en-US" altLang="zh-CN" sz="1600" kern="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</a:rPr>
              <a:t>环境</a:t>
            </a:r>
            <a:endParaRPr lang="en-US" altLang="zh-CN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35975" y="5191311"/>
            <a:ext cx="884420" cy="884420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rgbClr val="F6FFEC"/>
              </a:gs>
            </a:gsLst>
          </a:gradFill>
          <a:ln>
            <a:solidFill>
              <a:srgbClr val="B0DD7F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</a:rPr>
              <a:t>管理能力</a:t>
            </a:r>
            <a:endParaRPr lang="zh-CN" altLang="en-US" sz="16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2078760" y="3434675"/>
            <a:ext cx="936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500313" y="3714382"/>
            <a:ext cx="8815387" cy="884420"/>
          </a:xfrm>
          <a:prstGeom prst="roundRect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62534" y="3952810"/>
            <a:ext cx="535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kern="0" dirty="0" smtClean="0">
                <a:solidFill>
                  <a:sysClr val="windowText" lastClr="000000"/>
                </a:solidFill>
              </a:rPr>
              <a:t>而 </a:t>
            </a:r>
            <a:r>
              <a:rPr lang="zh-CN" altLang="en-US" b="1" kern="0" dirty="0" smtClean="0">
                <a:solidFill>
                  <a:srgbClr val="C00000"/>
                </a:solidFill>
              </a:rPr>
              <a:t>主要</a:t>
            </a:r>
            <a:r>
              <a:rPr lang="zh-CN" altLang="en-US" b="1" kern="0" dirty="0">
                <a:solidFill>
                  <a:srgbClr val="C00000"/>
                </a:solidFill>
              </a:rPr>
              <a:t>客户                                         </a:t>
            </a:r>
            <a:r>
              <a:rPr lang="zh-CN" altLang="en-US" kern="0" dirty="0">
                <a:solidFill>
                  <a:prstClr val="black"/>
                </a:solidFill>
              </a:rPr>
              <a:t>的情况下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830753" y="3688939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ysClr val="windowText" lastClr="000000"/>
                </a:solidFill>
              </a:rPr>
              <a:t>营收减少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15%</a:t>
            </a:r>
          </a:p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ysClr val="windowText" lastClr="000000"/>
                </a:solidFill>
              </a:rPr>
              <a:t>利润降低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20%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左大括号 36"/>
          <p:cNvSpPr/>
          <p:nvPr/>
        </p:nvSpPr>
        <p:spPr>
          <a:xfrm>
            <a:off x="5369985" y="3887754"/>
            <a:ext cx="279941" cy="576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cxnSp>
        <p:nvCxnSpPr>
          <p:cNvPr id="38" name="直线连接符 37"/>
          <p:cNvCxnSpPr/>
          <p:nvPr/>
        </p:nvCxnSpPr>
        <p:spPr>
          <a:xfrm>
            <a:off x="2078760" y="4831259"/>
            <a:ext cx="936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>
            <a:off x="1378185" y="2899812"/>
            <a:ext cx="0" cy="729245"/>
          </a:xfrm>
          <a:prstGeom prst="line">
            <a:avLst/>
          </a:prstGeom>
          <a:ln>
            <a:solidFill>
              <a:srgbClr val="B0DD7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>
            <a:off x="1378185" y="4672988"/>
            <a:ext cx="0" cy="420305"/>
          </a:xfrm>
          <a:prstGeom prst="line">
            <a:avLst/>
          </a:prstGeom>
          <a:ln>
            <a:solidFill>
              <a:srgbClr val="B0DD7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 2"/>
          <p:cNvGrpSpPr/>
          <p:nvPr/>
        </p:nvGrpSpPr>
        <p:grpSpPr>
          <a:xfrm>
            <a:off x="2500314" y="1350906"/>
            <a:ext cx="8815386" cy="1914945"/>
            <a:chOff x="2500314" y="4814549"/>
            <a:chExt cx="8815386" cy="1914945"/>
          </a:xfrm>
        </p:grpSpPr>
        <p:sp>
          <p:nvSpPr>
            <p:cNvPr id="48" name="圆角矩形 47"/>
            <p:cNvSpPr/>
            <p:nvPr/>
          </p:nvSpPr>
          <p:spPr>
            <a:xfrm>
              <a:off x="2500314" y="5026940"/>
              <a:ext cx="8815386" cy="1702554"/>
            </a:xfrm>
            <a:prstGeom prst="roundRect">
              <a:avLst>
                <a:gd name="adj" fmla="val 9454"/>
              </a:avLst>
            </a:prstGeom>
            <a:gradFill>
              <a:gsLst>
                <a:gs pos="100000">
                  <a:schemeClr val="bg1"/>
                </a:gs>
                <a:gs pos="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任意形状 48"/>
            <p:cNvSpPr/>
            <p:nvPr/>
          </p:nvSpPr>
          <p:spPr>
            <a:xfrm>
              <a:off x="2500314" y="4814549"/>
              <a:ext cx="8815386" cy="1276172"/>
            </a:xfrm>
            <a:custGeom>
              <a:avLst/>
              <a:gdLst>
                <a:gd name="connsiteX0" fmla="*/ 145474 w 7884827"/>
                <a:gd name="connsiteY0" fmla="*/ 0 h 1053636"/>
                <a:gd name="connsiteX1" fmla="*/ 7739353 w 7884827"/>
                <a:gd name="connsiteY1" fmla="*/ 0 h 1053636"/>
                <a:gd name="connsiteX2" fmla="*/ 7884827 w 7884827"/>
                <a:gd name="connsiteY2" fmla="*/ 145474 h 1053636"/>
                <a:gd name="connsiteX3" fmla="*/ 7884827 w 7884827"/>
                <a:gd name="connsiteY3" fmla="*/ 1053636 h 1053636"/>
                <a:gd name="connsiteX4" fmla="*/ 0 w 7884827"/>
                <a:gd name="connsiteY4" fmla="*/ 1053636 h 1053636"/>
                <a:gd name="connsiteX5" fmla="*/ 0 w 7884827"/>
                <a:gd name="connsiteY5" fmla="*/ 145474 h 1053636"/>
                <a:gd name="connsiteX6" fmla="*/ 145474 w 7884827"/>
                <a:gd name="connsiteY6" fmla="*/ 0 h 10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84827" h="1053636">
                  <a:moveTo>
                    <a:pt x="145474" y="0"/>
                  </a:moveTo>
                  <a:lnTo>
                    <a:pt x="7739353" y="0"/>
                  </a:lnTo>
                  <a:cubicBezTo>
                    <a:pt x="7819696" y="0"/>
                    <a:pt x="7884827" y="65131"/>
                    <a:pt x="7884827" y="145474"/>
                  </a:cubicBezTo>
                  <a:lnTo>
                    <a:pt x="7884827" y="1053636"/>
                  </a:lnTo>
                  <a:lnTo>
                    <a:pt x="0" y="1053636"/>
                  </a:lnTo>
                  <a:lnTo>
                    <a:pt x="0" y="145474"/>
                  </a:lnTo>
                  <a:cubicBezTo>
                    <a:pt x="0" y="65131"/>
                    <a:pt x="65131" y="0"/>
                    <a:pt x="145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536198" y="616057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kern="0" dirty="0" smtClean="0">
                  <a:solidFill>
                    <a:srgbClr val="C00000"/>
                  </a:solidFill>
                </a:rPr>
                <a:t>实现</a:t>
              </a:r>
              <a:r>
                <a:rPr lang="zh-CN" altLang="en-US" sz="2800" b="1" kern="0" dirty="0">
                  <a:solidFill>
                    <a:srgbClr val="C00000"/>
                  </a:solidFill>
                </a:rPr>
                <a:t>逆市增长</a:t>
              </a:r>
              <a:endParaRPr lang="zh-CN" altLang="en-US" sz="20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006069" y="4816153"/>
              <a:ext cx="55451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charset="2"/>
                <a:buChar char="ü"/>
              </a:pPr>
              <a:r>
                <a:rPr lang="zh-CN" altLang="en-US" kern="0" dirty="0">
                  <a:solidFill>
                    <a:sysClr val="windowText" lastClr="000000"/>
                  </a:solidFill>
                </a:rPr>
                <a:t>出货额不降反增，</a:t>
              </a:r>
              <a:r>
                <a:rPr lang="zh-CN" altLang="en-US" kern="0" dirty="0" smtClean="0">
                  <a:solidFill>
                    <a:sysClr val="windowText" lastClr="000000"/>
                  </a:solidFill>
                </a:rPr>
                <a:t>营收从</a:t>
              </a:r>
              <a:r>
                <a:rPr lang="en-US" altLang="zh-CN" sz="2400" b="1" kern="0" dirty="0" smtClean="0">
                  <a:solidFill>
                    <a:srgbClr val="FF0000"/>
                  </a:solidFill>
                </a:rPr>
                <a:t>3.7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亿</a:t>
              </a:r>
              <a:r>
                <a:rPr lang="zh-CN" altLang="en-US" kern="0" dirty="0" smtClean="0">
                  <a:solidFill>
                    <a:sysClr val="windowText" lastClr="000000"/>
                  </a:solidFill>
                </a:rPr>
                <a:t> 突破至 </a:t>
              </a:r>
              <a:r>
                <a:rPr lang="en-US" altLang="zh-CN" sz="2400" b="1" kern="0" dirty="0" smtClean="0">
                  <a:solidFill>
                    <a:srgbClr val="FF0000"/>
                  </a:solidFill>
                </a:rPr>
                <a:t>4.3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亿</a:t>
              </a:r>
              <a:endParaRPr lang="en-US" altLang="zh-CN" sz="2400" b="1" kern="0" dirty="0">
                <a:solidFill>
                  <a:srgbClr val="FF0000"/>
                </a:solidFill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charset="2"/>
                <a:buChar char="ü"/>
              </a:pPr>
              <a:r>
                <a:rPr lang="zh-CN" altLang="en-US" kern="0" dirty="0" smtClean="0">
                  <a:solidFill>
                    <a:sysClr val="windowText" lastClr="000000"/>
                  </a:solidFill>
                </a:rPr>
                <a:t>人均产值从 </a:t>
              </a:r>
              <a:r>
                <a:rPr lang="en-US" altLang="zh-CN" sz="2400" b="1" kern="0" dirty="0">
                  <a:solidFill>
                    <a:srgbClr val="FF0000"/>
                  </a:solidFill>
                </a:rPr>
                <a:t>6</a:t>
              </a:r>
              <a:r>
                <a:rPr lang="en-US" altLang="zh-CN" sz="2400" b="1" kern="0" dirty="0" smtClean="0">
                  <a:solidFill>
                    <a:srgbClr val="FF0000"/>
                  </a:solidFill>
                </a:rPr>
                <a:t>0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万 </a:t>
              </a:r>
              <a:r>
                <a:rPr lang="zh-CN" altLang="en-US" kern="0" dirty="0">
                  <a:solidFill>
                    <a:sysClr val="windowText" lastClr="000000"/>
                  </a:solidFill>
                </a:rPr>
                <a:t>增长至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2400" b="1" kern="0" dirty="0" smtClean="0">
                  <a:solidFill>
                    <a:srgbClr val="FF0000"/>
                  </a:solidFill>
                </a:rPr>
                <a:t>70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万</a:t>
              </a:r>
              <a:endParaRPr lang="en-US" altLang="zh-CN" b="1" kern="0" dirty="0">
                <a:solidFill>
                  <a:srgbClr val="FF0000"/>
                </a:solidFill>
              </a:endParaRPr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9402995" y="5136070"/>
              <a:ext cx="1556597" cy="854171"/>
              <a:chOff x="9221446" y="5268802"/>
              <a:chExt cx="1492137" cy="81879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05536" y="5396277"/>
                <a:ext cx="1208047" cy="691324"/>
              </a:xfrm>
              <a:prstGeom prst="rect">
                <a:avLst/>
              </a:prstGeom>
            </p:spPr>
          </p:pic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21446" y="5268802"/>
                <a:ext cx="1208047" cy="6913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546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32012" y="4909006"/>
            <a:ext cx="11810877" cy="1791597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80823" y="1839617"/>
            <a:ext cx="3562066" cy="2891186"/>
          </a:xfrm>
          <a:prstGeom prst="rect">
            <a:avLst/>
          </a:prstGeom>
          <a:solidFill>
            <a:schemeClr val="bg1"/>
          </a:soli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>
              <a:defRPr sz="16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endParaRPr lang="zh-CN" altLang="en-US" sz="1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4356417" y="1867467"/>
            <a:ext cx="3562066" cy="2863336"/>
          </a:xfrm>
          <a:prstGeom prst="rect">
            <a:avLst/>
          </a:prstGeom>
          <a:solidFill>
            <a:schemeClr val="bg1"/>
          </a:soli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>
              <a:defRPr sz="16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endParaRPr lang="zh-CN" altLang="en-US" sz="1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32012" y="1867467"/>
            <a:ext cx="3562066" cy="2863336"/>
          </a:xfrm>
          <a:prstGeom prst="rect">
            <a:avLst/>
          </a:prstGeom>
          <a:solidFill>
            <a:schemeClr val="bg1"/>
          </a:soli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>
              <a:defRPr sz="16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endParaRPr lang="zh-CN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****客户 </a:t>
            </a:r>
            <a:r>
              <a:rPr kumimoji="1" lang="en-US" altLang="zh-CN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kumimoji="1" lang="zh-CN" alt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价值销售</a:t>
            </a:r>
            <a:endParaRPr kumimoji="1"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2012" y="1471467"/>
            <a:ext cx="3562066" cy="396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>
              <a:defRPr sz="16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dirty="0"/>
              <a:t>关注经营指标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8509" y="3825151"/>
            <a:ext cx="3215702" cy="817245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prstClr val="black"/>
                </a:solidFill>
              </a:rPr>
              <a:t>订单准交率：平均不足</a:t>
            </a:r>
            <a:r>
              <a:rPr lang="en-US" altLang="zh-CN" sz="1400" dirty="0" smtClean="0">
                <a:solidFill>
                  <a:prstClr val="black"/>
                </a:solidFill>
              </a:rPr>
              <a:t>30%</a:t>
            </a:r>
          </a:p>
          <a:p>
            <a:r>
              <a:rPr lang="zh-CN" altLang="en-US" sz="1400" dirty="0">
                <a:solidFill>
                  <a:prstClr val="black"/>
                </a:solidFill>
              </a:rPr>
              <a:t> </a:t>
            </a:r>
            <a:r>
              <a:rPr lang="zh-CN" altLang="en-US" sz="1400" dirty="0" smtClean="0">
                <a:solidFill>
                  <a:prstClr val="black"/>
                </a:solidFill>
              </a:rPr>
              <a:t>                   前五大客户低于</a:t>
            </a:r>
            <a:r>
              <a:rPr lang="en-US" altLang="zh-CN" sz="1400" dirty="0" smtClean="0">
                <a:solidFill>
                  <a:prstClr val="black"/>
                </a:solidFill>
              </a:rPr>
              <a:t>65%</a:t>
            </a:r>
            <a:endParaRPr lang="en-US" altLang="zh-CN" sz="1400" dirty="0">
              <a:solidFill>
                <a:prstClr val="black"/>
              </a:solidFill>
            </a:endParaRPr>
          </a:p>
          <a:p>
            <a:r>
              <a:rPr lang="zh-CN" altLang="en-US" sz="1400" dirty="0" smtClean="0">
                <a:solidFill>
                  <a:prstClr val="black"/>
                </a:solidFill>
              </a:rPr>
              <a:t>   存货周转：无法统计   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6417" y="1471467"/>
            <a:ext cx="3562066" cy="396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>
              <a:defRPr sz="16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dirty="0"/>
              <a:t>生产及前置指标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80823" y="1471467"/>
            <a:ext cx="3562066" cy="396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>
              <a:defRPr sz="16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dirty="0"/>
              <a:t>流程及管理模式解析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lum contrast="10000"/>
          </a:blip>
          <a:stretch>
            <a:fillRect/>
          </a:stretch>
        </p:blipFill>
        <p:spPr>
          <a:xfrm>
            <a:off x="8603718" y="2060865"/>
            <a:ext cx="3316275" cy="1821448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4" name="下箭头 13"/>
          <p:cNvSpPr/>
          <p:nvPr/>
        </p:nvSpPr>
        <p:spPr>
          <a:xfrm>
            <a:off x="9709120" y="4314850"/>
            <a:ext cx="1105469" cy="655092"/>
          </a:xfrm>
          <a:prstGeom prst="downArrow">
            <a:avLst/>
          </a:prstGeom>
          <a:gradFill>
            <a:gsLst>
              <a:gs pos="0">
                <a:srgbClr val="FFFCB0"/>
              </a:gs>
              <a:gs pos="100000">
                <a:schemeClr val="bg1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prstClr val="black"/>
                </a:solidFill>
              </a:rPr>
              <a:t>瓶颈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6" y="5040873"/>
            <a:ext cx="8929718" cy="15278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9273654" y="4984880"/>
            <a:ext cx="276923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计划：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缺乏计划协同，造成制程无效等待；</a:t>
            </a:r>
            <a:endParaRPr lang="en-US" altLang="zh-CN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现场：</a:t>
            </a:r>
            <a:r>
              <a:rPr lang="zh-CN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缺乏工序管理和日清日结的机制，造成现场混乱，效率低下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31" y="2059921"/>
            <a:ext cx="3230880" cy="1755648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685658" y="2604617"/>
            <a:ext cx="846161" cy="857447"/>
          </a:xfrm>
          <a:prstGeom prst="rightArrow">
            <a:avLst/>
          </a:prstGeom>
          <a:gradFill>
            <a:gsLst>
              <a:gs pos="0">
                <a:srgbClr val="FFFCB0"/>
              </a:gs>
              <a:gs pos="100000">
                <a:schemeClr val="bg1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</a:rPr>
              <a:t>诊断</a:t>
            </a:r>
          </a:p>
        </p:txBody>
      </p:sp>
      <p:sp>
        <p:nvSpPr>
          <p:cNvPr id="8" name="右箭头 7"/>
          <p:cNvSpPr/>
          <p:nvPr/>
        </p:nvSpPr>
        <p:spPr>
          <a:xfrm>
            <a:off x="7696109" y="2604617"/>
            <a:ext cx="846161" cy="857447"/>
          </a:xfrm>
          <a:prstGeom prst="rightArrow">
            <a:avLst/>
          </a:prstGeom>
          <a:gradFill>
            <a:gsLst>
              <a:gs pos="0">
                <a:srgbClr val="FFFCB0"/>
              </a:gs>
              <a:gs pos="100000">
                <a:schemeClr val="bg1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</a:rPr>
              <a:t>流程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lum contrast="10000"/>
          </a:blip>
          <a:stretch>
            <a:fillRect/>
          </a:stretch>
        </p:blipFill>
        <p:spPr>
          <a:xfrm>
            <a:off x="4547217" y="1918584"/>
            <a:ext cx="3118093" cy="1352447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lum contrast="10000"/>
          </a:blip>
          <a:stretch>
            <a:fillRect/>
          </a:stretch>
        </p:blipFill>
        <p:spPr>
          <a:xfrm>
            <a:off x="4547217" y="3271031"/>
            <a:ext cx="3118094" cy="1342307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2411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****客户</a:t>
            </a:r>
            <a:r>
              <a:rPr kumimoji="1" lang="en-US" altLang="zh-CN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kumimoji="1" lang="zh-CN" alt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能力指标树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肘形连接符 2"/>
          <p:cNvCxnSpPr>
            <a:stCxn id="5" idx="2"/>
          </p:cNvCxnSpPr>
          <p:nvPr/>
        </p:nvCxnSpPr>
        <p:spPr>
          <a:xfrm rot="5400000">
            <a:off x="931654" y="2747608"/>
            <a:ext cx="598743" cy="57917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6613" y="2377825"/>
            <a:ext cx="1728000" cy="360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kern="0" dirty="0">
                <a:solidFill>
                  <a:sysClr val="windowText" lastClr="000000"/>
                </a:solidFill>
              </a:rPr>
              <a:t>订单处理能力</a:t>
            </a:r>
          </a:p>
        </p:txBody>
      </p:sp>
      <p:sp>
        <p:nvSpPr>
          <p:cNvPr id="6" name="矩形 5"/>
          <p:cNvSpPr/>
          <p:nvPr/>
        </p:nvSpPr>
        <p:spPr>
          <a:xfrm>
            <a:off x="3606366" y="2377825"/>
            <a:ext cx="1728000" cy="360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/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产品设计能力</a:t>
            </a:r>
          </a:p>
        </p:txBody>
      </p:sp>
      <p:cxnSp>
        <p:nvCxnSpPr>
          <p:cNvPr id="7" name="肘形连接符 6"/>
          <p:cNvCxnSpPr>
            <a:stCxn id="6" idx="2"/>
            <a:endCxn id="25" idx="0"/>
          </p:cNvCxnSpPr>
          <p:nvPr/>
        </p:nvCxnSpPr>
        <p:spPr>
          <a:xfrm rot="5400000">
            <a:off x="3808530" y="2666061"/>
            <a:ext cx="590072" cy="7336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488137" y="2377825"/>
            <a:ext cx="1728000" cy="360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kern="0" dirty="0">
                <a:solidFill>
                  <a:sysClr val="windowText" lastClr="000000"/>
                </a:solidFill>
              </a:rPr>
              <a:t>物料供应能力</a:t>
            </a:r>
          </a:p>
        </p:txBody>
      </p:sp>
      <p:cxnSp>
        <p:nvCxnSpPr>
          <p:cNvPr id="9" name="肘形连接符 8"/>
          <p:cNvCxnSpPr>
            <a:stCxn id="8" idx="2"/>
            <a:endCxn id="31" idx="0"/>
          </p:cNvCxnSpPr>
          <p:nvPr/>
        </p:nvCxnSpPr>
        <p:spPr>
          <a:xfrm rot="16200000" flipH="1">
            <a:off x="7444955" y="2645007"/>
            <a:ext cx="590072" cy="7757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8" idx="2"/>
            <a:endCxn id="30" idx="0"/>
          </p:cNvCxnSpPr>
          <p:nvPr/>
        </p:nvCxnSpPr>
        <p:spPr>
          <a:xfrm rot="5400000">
            <a:off x="6710869" y="2686629"/>
            <a:ext cx="590072" cy="69246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360367" y="2377825"/>
            <a:ext cx="1728000" cy="360000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kern="0" dirty="0">
                <a:solidFill>
                  <a:prstClr val="black"/>
                </a:solidFill>
              </a:rPr>
              <a:t>生产制造能力 </a:t>
            </a:r>
          </a:p>
        </p:txBody>
      </p:sp>
      <p:cxnSp>
        <p:nvCxnSpPr>
          <p:cNvPr id="12" name="肘形连接符 11"/>
          <p:cNvCxnSpPr>
            <a:stCxn id="11" idx="2"/>
            <a:endCxn id="33" idx="0"/>
          </p:cNvCxnSpPr>
          <p:nvPr/>
        </p:nvCxnSpPr>
        <p:spPr>
          <a:xfrm rot="16200000" flipH="1">
            <a:off x="10320932" y="2641260"/>
            <a:ext cx="590072" cy="783202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1" idx="2"/>
            <a:endCxn id="32" idx="0"/>
          </p:cNvCxnSpPr>
          <p:nvPr/>
        </p:nvCxnSpPr>
        <p:spPr>
          <a:xfrm rot="5400000">
            <a:off x="9543724" y="2647254"/>
            <a:ext cx="590072" cy="771215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 bwMode="auto">
          <a:xfrm>
            <a:off x="4797595" y="1340285"/>
            <a:ext cx="2520280" cy="469016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  <a:ex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kern="0" dirty="0">
                <a:solidFill>
                  <a:prstClr val="black"/>
                </a:solidFill>
              </a:rPr>
              <a:t>订单准时交付能力</a:t>
            </a:r>
          </a:p>
        </p:txBody>
      </p:sp>
      <p:sp>
        <p:nvSpPr>
          <p:cNvPr id="23" name="矩形 22"/>
          <p:cNvSpPr/>
          <p:nvPr/>
        </p:nvSpPr>
        <p:spPr>
          <a:xfrm>
            <a:off x="257814" y="3327897"/>
            <a:ext cx="1157810" cy="504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kern="0" dirty="0">
                <a:solidFill>
                  <a:sysClr val="windowText" lastClr="000000"/>
                </a:solidFill>
              </a:rPr>
              <a:t>订单评审能力</a:t>
            </a:r>
          </a:p>
        </p:txBody>
      </p:sp>
      <p:sp>
        <p:nvSpPr>
          <p:cNvPr id="25" name="矩形 24"/>
          <p:cNvSpPr/>
          <p:nvPr/>
        </p:nvSpPr>
        <p:spPr>
          <a:xfrm>
            <a:off x="3196338" y="3327897"/>
            <a:ext cx="1080856" cy="504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/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新产品快速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defTabSz="1036747"/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开发能力</a:t>
            </a:r>
          </a:p>
        </p:txBody>
      </p:sp>
      <p:sp>
        <p:nvSpPr>
          <p:cNvPr id="26" name="矩形 25"/>
          <p:cNvSpPr/>
          <p:nvPr/>
        </p:nvSpPr>
        <p:spPr>
          <a:xfrm>
            <a:off x="1617333" y="3327897"/>
            <a:ext cx="1187432" cy="504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kern="0" dirty="0">
                <a:solidFill>
                  <a:sysClr val="windowText" lastClr="000000"/>
                </a:solidFill>
              </a:rPr>
              <a:t>订单追踪能力</a:t>
            </a:r>
          </a:p>
        </p:txBody>
      </p:sp>
      <p:cxnSp>
        <p:nvCxnSpPr>
          <p:cNvPr id="27" name="肘形连接符 26"/>
          <p:cNvCxnSpPr>
            <a:stCxn id="5" idx="2"/>
            <a:endCxn id="26" idx="0"/>
          </p:cNvCxnSpPr>
          <p:nvPr/>
        </p:nvCxnSpPr>
        <p:spPr>
          <a:xfrm rot="16200000" flipH="1">
            <a:off x="1570795" y="2687643"/>
            <a:ext cx="590072" cy="69043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485013" y="3327897"/>
            <a:ext cx="1208737" cy="504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/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非改进型变更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defTabSz="1036747"/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控制能力</a:t>
            </a:r>
          </a:p>
        </p:txBody>
      </p:sp>
      <p:cxnSp>
        <p:nvCxnSpPr>
          <p:cNvPr id="29" name="肘形连接符 28"/>
          <p:cNvCxnSpPr>
            <a:stCxn id="6" idx="2"/>
            <a:endCxn id="28" idx="0"/>
          </p:cNvCxnSpPr>
          <p:nvPr/>
        </p:nvCxnSpPr>
        <p:spPr>
          <a:xfrm rot="16200000" flipH="1">
            <a:off x="4484838" y="2723353"/>
            <a:ext cx="590072" cy="61901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085323" y="3327897"/>
            <a:ext cx="1148700" cy="504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kern="0" dirty="0">
                <a:solidFill>
                  <a:sysClr val="windowText" lastClr="000000"/>
                </a:solidFill>
              </a:rPr>
              <a:t>采购计划</a:t>
            </a:r>
            <a:endParaRPr lang="en-US" altLang="zh-CN" sz="1200" kern="0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sz="1200" kern="0" dirty="0">
                <a:solidFill>
                  <a:sysClr val="windowText" lastClr="000000"/>
                </a:solidFill>
              </a:rPr>
              <a:t>制定的能力</a:t>
            </a:r>
          </a:p>
        </p:txBody>
      </p:sp>
      <p:sp>
        <p:nvSpPr>
          <p:cNvPr id="31" name="矩形 30"/>
          <p:cNvSpPr/>
          <p:nvPr/>
        </p:nvSpPr>
        <p:spPr>
          <a:xfrm>
            <a:off x="7625596" y="3327897"/>
            <a:ext cx="1004497" cy="504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kern="0" dirty="0">
                <a:solidFill>
                  <a:sysClr val="windowText" lastClr="000000"/>
                </a:solidFill>
              </a:rPr>
              <a:t>采购计划</a:t>
            </a:r>
            <a:endParaRPr lang="en-US" altLang="zh-CN" sz="1200" kern="0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sz="1200" kern="0" dirty="0">
                <a:solidFill>
                  <a:sysClr val="windowText" lastClr="000000"/>
                </a:solidFill>
              </a:rPr>
              <a:t>执行的能力</a:t>
            </a:r>
          </a:p>
        </p:txBody>
      </p:sp>
      <p:sp>
        <p:nvSpPr>
          <p:cNvPr id="32" name="矩形 31"/>
          <p:cNvSpPr/>
          <p:nvPr/>
        </p:nvSpPr>
        <p:spPr>
          <a:xfrm>
            <a:off x="8831802" y="3327897"/>
            <a:ext cx="1242699" cy="504000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kern="0" dirty="0">
                <a:solidFill>
                  <a:prstClr val="black"/>
                </a:solidFill>
              </a:rPr>
              <a:t>生产计划</a:t>
            </a:r>
            <a:endParaRPr kumimoji="1" lang="en-US" altLang="zh-CN" sz="1200" kern="0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kern="0" dirty="0">
                <a:solidFill>
                  <a:prstClr val="black"/>
                </a:solidFill>
              </a:rPr>
              <a:t>制定的能力</a:t>
            </a:r>
          </a:p>
        </p:txBody>
      </p:sp>
      <p:sp>
        <p:nvSpPr>
          <p:cNvPr id="33" name="矩形 32"/>
          <p:cNvSpPr/>
          <p:nvPr/>
        </p:nvSpPr>
        <p:spPr>
          <a:xfrm>
            <a:off x="10466071" y="3327897"/>
            <a:ext cx="1082995" cy="504000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kern="0" dirty="0">
                <a:solidFill>
                  <a:prstClr val="black"/>
                </a:solidFill>
              </a:rPr>
              <a:t>生产计划</a:t>
            </a:r>
            <a:endParaRPr kumimoji="1" lang="en-US" altLang="zh-CN" sz="1200" kern="0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kern="0" dirty="0">
                <a:solidFill>
                  <a:prstClr val="black"/>
                </a:solidFill>
              </a:rPr>
              <a:t>执行的能力</a:t>
            </a:r>
          </a:p>
        </p:txBody>
      </p:sp>
      <p:cxnSp>
        <p:nvCxnSpPr>
          <p:cNvPr id="62" name="肘形连接符 61"/>
          <p:cNvCxnSpPr>
            <a:stCxn id="17" idx="2"/>
            <a:endCxn id="5" idx="0"/>
          </p:cNvCxnSpPr>
          <p:nvPr/>
        </p:nvCxnSpPr>
        <p:spPr>
          <a:xfrm rot="5400000">
            <a:off x="3504912" y="-174998"/>
            <a:ext cx="568524" cy="453712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>
            <a:stCxn id="17" idx="2"/>
            <a:endCxn id="6" idx="0"/>
          </p:cNvCxnSpPr>
          <p:nvPr/>
        </p:nvCxnSpPr>
        <p:spPr>
          <a:xfrm rot="5400000">
            <a:off x="4979789" y="1299879"/>
            <a:ext cx="568524" cy="158736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17" idx="2"/>
            <a:endCxn id="8" idx="0"/>
          </p:cNvCxnSpPr>
          <p:nvPr/>
        </p:nvCxnSpPr>
        <p:spPr>
          <a:xfrm rot="16200000" flipH="1">
            <a:off x="6420674" y="1446362"/>
            <a:ext cx="568524" cy="129440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stCxn id="17" idx="2"/>
            <a:endCxn id="11" idx="0"/>
          </p:cNvCxnSpPr>
          <p:nvPr/>
        </p:nvCxnSpPr>
        <p:spPr>
          <a:xfrm rot="16200000" flipH="1">
            <a:off x="7856789" y="10247"/>
            <a:ext cx="568524" cy="416663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32" idx="2"/>
            <a:endCxn id="91" idx="0"/>
          </p:cNvCxnSpPr>
          <p:nvPr/>
        </p:nvCxnSpPr>
        <p:spPr>
          <a:xfrm rot="5400000">
            <a:off x="8959870" y="3725197"/>
            <a:ext cx="386583" cy="59998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3" idx="2"/>
            <a:endCxn id="64" idx="0"/>
          </p:cNvCxnSpPr>
          <p:nvPr/>
        </p:nvCxnSpPr>
        <p:spPr>
          <a:xfrm rot="16200000" flipH="1">
            <a:off x="10848016" y="3991450"/>
            <a:ext cx="386583" cy="674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8269205" y="4218480"/>
            <a:ext cx="288000" cy="2205329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 dirty="0">
              <a:solidFill>
                <a:prstClr val="black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256679" y="4628686"/>
            <a:ext cx="309072" cy="14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</a:rPr>
              <a:t>产销规划能力</a:t>
            </a:r>
          </a:p>
        </p:txBody>
      </p:sp>
      <p:sp>
        <p:nvSpPr>
          <p:cNvPr id="64" name="矩形 63"/>
          <p:cNvSpPr/>
          <p:nvPr/>
        </p:nvSpPr>
        <p:spPr>
          <a:xfrm>
            <a:off x="10931045" y="4218480"/>
            <a:ext cx="288000" cy="2205329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 dirty="0">
              <a:solidFill>
                <a:prstClr val="black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0940592" y="4278928"/>
            <a:ext cx="293227" cy="212365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200" kern="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机加现场透明化管理能力</a:t>
            </a:r>
          </a:p>
        </p:txBody>
      </p:sp>
      <p:cxnSp>
        <p:nvCxnSpPr>
          <p:cNvPr id="67" name="肘形连接符 66"/>
          <p:cNvCxnSpPr>
            <a:stCxn id="32" idx="2"/>
            <a:endCxn id="58" idx="0"/>
          </p:cNvCxnSpPr>
          <p:nvPr/>
        </p:nvCxnSpPr>
        <p:spPr>
          <a:xfrm rot="5400000">
            <a:off x="8739888" y="3505215"/>
            <a:ext cx="386583" cy="103994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666330" y="4218480"/>
            <a:ext cx="288000" cy="2205329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 dirty="0">
              <a:solidFill>
                <a:prstClr val="black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661790" y="4390193"/>
            <a:ext cx="329448" cy="1938991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200" kern="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后段生产计划制定能力</a:t>
            </a:r>
          </a:p>
        </p:txBody>
      </p:sp>
      <p:cxnSp>
        <p:nvCxnSpPr>
          <p:cNvPr id="73" name="肘形连接符 72"/>
          <p:cNvCxnSpPr>
            <a:stCxn id="32" idx="2"/>
            <a:endCxn id="70" idx="0"/>
          </p:cNvCxnSpPr>
          <p:nvPr/>
        </p:nvCxnSpPr>
        <p:spPr>
          <a:xfrm rot="16200000" flipH="1">
            <a:off x="9438450" y="3846599"/>
            <a:ext cx="386583" cy="35717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11341421" y="4218480"/>
            <a:ext cx="288000" cy="2205329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 dirty="0">
              <a:solidFill>
                <a:prstClr val="black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1320697" y="4316187"/>
            <a:ext cx="329448" cy="1938991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200" kern="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钣焊开工齐套管理能力</a:t>
            </a:r>
          </a:p>
        </p:txBody>
      </p:sp>
      <p:cxnSp>
        <p:nvCxnSpPr>
          <p:cNvPr id="77" name="肘形连接符 76"/>
          <p:cNvCxnSpPr>
            <a:stCxn id="33" idx="2"/>
            <a:endCxn id="75" idx="0"/>
          </p:cNvCxnSpPr>
          <p:nvPr/>
        </p:nvCxnSpPr>
        <p:spPr>
          <a:xfrm rot="16200000" flipH="1">
            <a:off x="11053204" y="3786262"/>
            <a:ext cx="386583" cy="47785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10478385" y="4218480"/>
            <a:ext cx="288000" cy="2205329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 dirty="0">
              <a:solidFill>
                <a:prstClr val="black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0481988" y="4289441"/>
            <a:ext cx="329448" cy="212365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200" kern="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叉车运输效率化管理能力</a:t>
            </a:r>
          </a:p>
        </p:txBody>
      </p:sp>
      <p:cxnSp>
        <p:nvCxnSpPr>
          <p:cNvPr id="85" name="肘形连接符 84"/>
          <p:cNvCxnSpPr>
            <a:stCxn id="33" idx="2"/>
            <a:endCxn id="83" idx="0"/>
          </p:cNvCxnSpPr>
          <p:nvPr/>
        </p:nvCxnSpPr>
        <p:spPr>
          <a:xfrm rot="5400000">
            <a:off x="10621686" y="3832596"/>
            <a:ext cx="386583" cy="38518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709169" y="4218480"/>
            <a:ext cx="288000" cy="2205329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1200" kern="0" dirty="0">
              <a:solidFill>
                <a:prstClr val="black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209130" y="4218480"/>
            <a:ext cx="288000" cy="2205329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 dirty="0">
              <a:solidFill>
                <a:prstClr val="black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03570" y="4118431"/>
            <a:ext cx="329448" cy="237562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200" kern="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前段生产计划制定能力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698633" y="4500852"/>
            <a:ext cx="309072" cy="156966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200" kern="0">
                <a:solidFill>
                  <a:prstClr val="black"/>
                </a:solidFill>
                <a:latin typeface="+mn-ea"/>
              </a:defRPr>
            </a:lvl1pPr>
          </a:lstStyle>
          <a:p>
            <a:r>
              <a:rPr lang="zh-CN" altLang="en-US" dirty="0"/>
              <a:t>套料集成管理能力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37" y="4062090"/>
            <a:ext cx="3982234" cy="2795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74517" y="481647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smtClean="0">
                <a:solidFill>
                  <a:prstClr val="black"/>
                </a:solidFill>
              </a:rPr>
              <a:t>图例：</a:t>
            </a:r>
            <a:endParaRPr kumimoji="1" lang="en-US" altLang="zh-CN" sz="1050" dirty="0" smtClean="0">
              <a:solidFill>
                <a:prstClr val="black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2881" y="5173761"/>
            <a:ext cx="243860" cy="235675"/>
          </a:xfrm>
          <a:prstGeom prst="rect">
            <a:avLst/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100" kern="0">
              <a:solidFill>
                <a:prstClr val="black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608546" y="5173761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solidFill>
                  <a:prstClr val="black"/>
                </a:solidFill>
              </a:rPr>
              <a:t>必须重点改善的关键能力</a:t>
            </a:r>
            <a:endParaRPr kumimoji="1" lang="en-US" altLang="zh-CN" sz="1050" dirty="0" smtClean="0">
              <a:solidFill>
                <a:prstClr val="black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242881" y="5500134"/>
            <a:ext cx="243860" cy="23567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200" kern="0">
              <a:solidFill>
                <a:sysClr val="windowText" lastClr="00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613659" y="5500134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solidFill>
                  <a:prstClr val="black"/>
                </a:solidFill>
              </a:rPr>
              <a:t>通过标准实施即可带来改善</a:t>
            </a:r>
            <a:endParaRPr kumimoji="1" lang="en-US" altLang="zh-CN" sz="1050" dirty="0" smtClean="0">
              <a:solidFill>
                <a:prstClr val="black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242881" y="5849702"/>
            <a:ext cx="243860" cy="2356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/>
            <a:endParaRPr lang="zh-CN" altLang="en-US" sz="11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606350" y="5849702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solidFill>
                  <a:prstClr val="black"/>
                </a:solidFill>
              </a:rPr>
              <a:t>不涉及的能力范畴</a:t>
            </a:r>
            <a:endParaRPr kumimoji="1" lang="en-US" altLang="zh-CN" sz="105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****客户</a:t>
            </a:r>
            <a:r>
              <a:rPr kumimoji="1" lang="en-US" altLang="zh-CN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kumimoji="1" lang="zh-CN" alt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规划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81383" y="2628788"/>
            <a:ext cx="4338065" cy="4044886"/>
            <a:chOff x="181383" y="2628788"/>
            <a:chExt cx="4338065" cy="4044886"/>
          </a:xfrm>
        </p:grpSpPr>
        <p:sp>
          <p:nvSpPr>
            <p:cNvPr id="56" name="圆角矩形 55"/>
            <p:cNvSpPr/>
            <p:nvPr/>
          </p:nvSpPr>
          <p:spPr>
            <a:xfrm>
              <a:off x="181383" y="2628788"/>
              <a:ext cx="4338065" cy="1929593"/>
            </a:xfrm>
            <a:prstGeom prst="roundRect">
              <a:avLst>
                <a:gd name="adj" fmla="val 7956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599824" y="2815775"/>
              <a:ext cx="1059183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销售分销管理系统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kern="0" dirty="0">
                  <a:solidFill>
                    <a:prstClr val="black"/>
                  </a:solidFill>
                </a:rPr>
                <a:t>(</a:t>
              </a:r>
              <a:r>
                <a:rPr kumimoji="1" lang="en-US" altLang="zh-CN" sz="1200" kern="0" dirty="0">
                  <a:solidFill>
                    <a:prstClr val="black"/>
                  </a:solidFill>
                  <a:sym typeface="+mn-ea"/>
                </a:rPr>
                <a:t>SD</a:t>
              </a:r>
              <a:r>
                <a:rPr kumimoji="1" lang="en-US" altLang="zh-CN" sz="1200" kern="0" dirty="0">
                  <a:solidFill>
                    <a:prstClr val="black"/>
                  </a:solidFill>
                </a:rPr>
                <a:t>)</a:t>
              </a:r>
              <a:endParaRPr kumimoji="1" lang="zh-CN" altLang="en-US" sz="1200" kern="0" dirty="0">
                <a:solidFill>
                  <a:prstClr val="black"/>
                </a:solidFill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3588863" y="2801884"/>
              <a:ext cx="773601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采购管理系统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kern="0" dirty="0">
                  <a:solidFill>
                    <a:prstClr val="black"/>
                  </a:solidFill>
                </a:rPr>
                <a:t>(PO)</a:t>
              </a:r>
            </a:p>
          </p:txBody>
        </p:sp>
        <p:sp>
          <p:nvSpPr>
            <p:cNvPr id="61" name="圆角矩形 60"/>
            <p:cNvSpPr/>
            <p:nvPr/>
          </p:nvSpPr>
          <p:spPr bwMode="auto">
            <a:xfrm>
              <a:off x="2722458" y="2801884"/>
              <a:ext cx="773601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物料规划系统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(MP)</a:t>
              </a:r>
            </a:p>
          </p:txBody>
        </p:sp>
        <p:sp>
          <p:nvSpPr>
            <p:cNvPr id="64" name="圆角矩形 63"/>
            <p:cNvSpPr/>
            <p:nvPr/>
          </p:nvSpPr>
          <p:spPr bwMode="auto">
            <a:xfrm>
              <a:off x="773714" y="3674757"/>
              <a:ext cx="773601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工单管理系统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kern="0" dirty="0">
                  <a:solidFill>
                    <a:prstClr val="black"/>
                  </a:solidFill>
                </a:rPr>
                <a:t>(MO)</a:t>
              </a:r>
            </a:p>
          </p:txBody>
        </p:sp>
        <p:sp>
          <p:nvSpPr>
            <p:cNvPr id="66" name="圆角矩形 65"/>
            <p:cNvSpPr/>
            <p:nvPr/>
          </p:nvSpPr>
          <p:spPr bwMode="auto">
            <a:xfrm>
              <a:off x="3276815" y="3686345"/>
              <a:ext cx="1085649" cy="746310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财务管理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系统</a:t>
              </a:r>
              <a:r>
                <a:rPr kumimoji="1" lang="zh-CN" altLang="en-US" sz="800" kern="0" dirty="0">
                  <a:solidFill>
                    <a:prstClr val="black"/>
                  </a:solidFill>
                </a:rPr>
                <a:t>（</a:t>
              </a:r>
              <a:r>
                <a:rPr kumimoji="1" lang="en-US" altLang="zh-CN" sz="800" kern="0" dirty="0">
                  <a:solidFill>
                    <a:prstClr val="black"/>
                  </a:solidFill>
                </a:rPr>
                <a:t>AP/AP/AJS/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800" kern="0" dirty="0">
                  <a:solidFill>
                    <a:prstClr val="black"/>
                  </a:solidFill>
                </a:rPr>
                <a:t>AM/CNNM/GL</a:t>
              </a:r>
              <a:r>
                <a:rPr kumimoji="1" lang="zh-CN" altLang="en-US" sz="800" kern="0" dirty="0">
                  <a:solidFill>
                    <a:prstClr val="black"/>
                  </a:solidFill>
                </a:rPr>
                <a:t>）</a:t>
              </a:r>
            </a:p>
          </p:txBody>
        </p:sp>
        <p:sp>
          <p:nvSpPr>
            <p:cNvPr id="67" name="圆角矩形 66"/>
            <p:cNvSpPr/>
            <p:nvPr/>
          </p:nvSpPr>
          <p:spPr bwMode="auto">
            <a:xfrm>
              <a:off x="765457" y="2815774"/>
              <a:ext cx="773601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产品结构系统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kern="0" dirty="0">
                  <a:solidFill>
                    <a:prstClr val="black"/>
                  </a:solidFill>
                </a:rPr>
                <a:t>(</a:t>
              </a:r>
              <a:r>
                <a:rPr kumimoji="1" lang="en-US" altLang="zh-CN" sz="1200" kern="0" dirty="0">
                  <a:solidFill>
                    <a:prstClr val="black"/>
                  </a:solidFill>
                  <a:sym typeface="+mn-ea"/>
                </a:rPr>
                <a:t>BM</a:t>
              </a:r>
              <a:r>
                <a:rPr kumimoji="1" lang="en-US" altLang="zh-CN" sz="1200" kern="0" dirty="0">
                  <a:solidFill>
                    <a:prstClr val="black"/>
                  </a:solidFill>
                </a:rPr>
                <a:t>)</a:t>
              </a:r>
              <a:endParaRPr kumimoji="1" lang="zh-CN" altLang="en-US" sz="1200" kern="0" dirty="0">
                <a:solidFill>
                  <a:prstClr val="black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 bwMode="auto">
            <a:xfrm>
              <a:off x="1608082" y="3674757"/>
              <a:ext cx="773601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存货管理系统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kern="0" dirty="0">
                  <a:solidFill>
                    <a:prstClr val="black"/>
                  </a:solidFill>
                </a:rPr>
                <a:t>(IM)</a:t>
              </a:r>
            </a:p>
          </p:txBody>
        </p:sp>
        <p:sp>
          <p:nvSpPr>
            <p:cNvPr id="70" name="圆角矩形 69"/>
            <p:cNvSpPr/>
            <p:nvPr/>
          </p:nvSpPr>
          <p:spPr bwMode="auto">
            <a:xfrm>
              <a:off x="2442449" y="3674756"/>
              <a:ext cx="773601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生产成本系统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kern="0" dirty="0">
                  <a:solidFill>
                    <a:prstClr val="black"/>
                  </a:solidFill>
                </a:rPr>
                <a:t>(CST)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68187" y="3045461"/>
              <a:ext cx="50663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457200">
                <a:defRPr kumimoji="1" sz="1600" b="1">
                  <a:solidFill>
                    <a:srgbClr val="4096FF"/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基础模块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181383" y="4764194"/>
              <a:ext cx="4338065" cy="1909480"/>
            </a:xfrm>
            <a:prstGeom prst="roundRect">
              <a:avLst>
                <a:gd name="adj" fmla="val 7956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圆角矩形 76"/>
            <p:cNvSpPr/>
            <p:nvPr/>
          </p:nvSpPr>
          <p:spPr bwMode="auto">
            <a:xfrm>
              <a:off x="777933" y="4897278"/>
              <a:ext cx="773601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 smtClean="0">
                  <a:solidFill>
                    <a:prstClr val="black"/>
                  </a:solidFill>
                </a:rPr>
                <a:t>工艺管理</a:t>
              </a:r>
              <a:r>
                <a:rPr kumimoji="1" lang="zh-CN" altLang="en-US" sz="1200" kern="0" dirty="0">
                  <a:solidFill>
                    <a:prstClr val="black"/>
                  </a:solidFill>
                </a:rPr>
                <a:t>系统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kern="0" dirty="0">
                  <a:solidFill>
                    <a:prstClr val="black"/>
                  </a:solidFill>
                </a:rPr>
                <a:t>(MO)</a:t>
              </a:r>
            </a:p>
          </p:txBody>
        </p:sp>
        <p:sp>
          <p:nvSpPr>
            <p:cNvPr id="79" name="圆角矩形 78"/>
            <p:cNvSpPr/>
            <p:nvPr/>
          </p:nvSpPr>
          <p:spPr bwMode="auto">
            <a:xfrm>
              <a:off x="777932" y="5779328"/>
              <a:ext cx="773601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 smtClean="0">
                  <a:solidFill>
                    <a:prstClr val="black"/>
                  </a:solidFill>
                </a:rPr>
                <a:t>质量管理</a:t>
              </a:r>
              <a:r>
                <a:rPr kumimoji="1" lang="zh-CN" altLang="en-US" sz="1200" kern="0" dirty="0">
                  <a:solidFill>
                    <a:prstClr val="black"/>
                  </a:solidFill>
                </a:rPr>
                <a:t>系统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200" kern="0" dirty="0">
                  <a:solidFill>
                    <a:prstClr val="black"/>
                  </a:solidFill>
                </a:rPr>
                <a:t>(IM)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68187" y="5180325"/>
              <a:ext cx="50663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457200">
                <a:defRPr kumimoji="1" sz="1600" b="1">
                  <a:solidFill>
                    <a:srgbClr val="4096FF"/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进阶模块</a:t>
              </a:r>
            </a:p>
          </p:txBody>
        </p:sp>
        <p:sp>
          <p:nvSpPr>
            <p:cNvPr id="82" name="圆角矩形 81"/>
            <p:cNvSpPr/>
            <p:nvPr/>
          </p:nvSpPr>
          <p:spPr bwMode="auto">
            <a:xfrm>
              <a:off x="1745053" y="4897278"/>
              <a:ext cx="1575439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厂内智能物流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移动报工管理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（</a:t>
              </a:r>
              <a:r>
                <a:rPr kumimoji="1" lang="en-US" altLang="zh-CN" sz="1200" kern="0" dirty="0">
                  <a:solidFill>
                    <a:prstClr val="black"/>
                  </a:solidFill>
                </a:rPr>
                <a:t>PDA</a:t>
              </a:r>
              <a:r>
                <a:rPr kumimoji="1" lang="zh-CN" altLang="en-US" sz="1200" kern="0" dirty="0">
                  <a:solidFill>
                    <a:prstClr val="black"/>
                  </a:solidFill>
                </a:rPr>
                <a:t>智物流</a:t>
              </a:r>
              <a:r>
                <a:rPr kumimoji="1" lang="en-US" altLang="zh-CN" sz="1200" kern="0" dirty="0">
                  <a:solidFill>
                    <a:prstClr val="black"/>
                  </a:solidFill>
                </a:rPr>
                <a:t>-</a:t>
              </a:r>
              <a:r>
                <a:rPr kumimoji="1" lang="zh-CN" altLang="en-US" sz="1200" kern="0" dirty="0">
                  <a:solidFill>
                    <a:prstClr val="black"/>
                  </a:solidFill>
                </a:rPr>
                <a:t>仓储）</a:t>
              </a:r>
            </a:p>
          </p:txBody>
        </p:sp>
        <p:sp>
          <p:nvSpPr>
            <p:cNvPr id="83" name="圆角矩形 82"/>
            <p:cNvSpPr/>
            <p:nvPr/>
          </p:nvSpPr>
          <p:spPr bwMode="auto">
            <a:xfrm>
              <a:off x="1740259" y="5779880"/>
              <a:ext cx="1588714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厂内智能物流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移动进</a:t>
              </a:r>
              <a:r>
                <a:rPr kumimoji="1" lang="en-US" altLang="zh-CN" sz="1200" kern="0" dirty="0">
                  <a:solidFill>
                    <a:prstClr val="black"/>
                  </a:solidFill>
                </a:rPr>
                <a:t>/</a:t>
              </a:r>
              <a:r>
                <a:rPr kumimoji="1" lang="zh-CN" altLang="en-US" sz="1200" kern="0" dirty="0">
                  <a:solidFill>
                    <a:prstClr val="black"/>
                  </a:solidFill>
                </a:rPr>
                <a:t>出货管理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（</a:t>
              </a:r>
              <a:r>
                <a:rPr kumimoji="1" lang="en-US" altLang="zh-CN" sz="1200" kern="0" dirty="0">
                  <a:solidFill>
                    <a:prstClr val="black"/>
                  </a:solidFill>
                </a:rPr>
                <a:t>PDA</a:t>
              </a:r>
              <a:r>
                <a:rPr kumimoji="1" lang="zh-CN" altLang="en-US" sz="1200" kern="0" dirty="0">
                  <a:solidFill>
                    <a:prstClr val="black"/>
                  </a:solidFill>
                </a:rPr>
                <a:t>智物流</a:t>
              </a:r>
              <a:r>
                <a:rPr kumimoji="1" lang="en-US" altLang="zh-CN" sz="1200" kern="0" dirty="0">
                  <a:solidFill>
                    <a:prstClr val="black"/>
                  </a:solidFill>
                </a:rPr>
                <a:t>-</a:t>
              </a:r>
              <a:r>
                <a:rPr kumimoji="1" lang="zh-CN" altLang="en-US" sz="1200" kern="0" dirty="0">
                  <a:solidFill>
                    <a:prstClr val="black"/>
                  </a:solidFill>
                </a:rPr>
                <a:t>报工）</a:t>
              </a:r>
            </a:p>
          </p:txBody>
        </p:sp>
      </p:grpSp>
      <p:sp>
        <p:nvSpPr>
          <p:cNvPr id="86" name="矩形 85"/>
          <p:cNvSpPr/>
          <p:nvPr/>
        </p:nvSpPr>
        <p:spPr>
          <a:xfrm>
            <a:off x="546538" y="1537309"/>
            <a:ext cx="3573517" cy="835726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400" b="1" kern="0" dirty="0">
                <a:solidFill>
                  <a:srgbClr val="C00000"/>
                </a:solidFill>
              </a:rPr>
              <a:t>F</a:t>
            </a:r>
          </a:p>
          <a:p>
            <a:pPr algn="ctr"/>
            <a:r>
              <a:rPr lang="zh-CN" altLang="en-US" sz="1400" kern="0" dirty="0">
                <a:solidFill>
                  <a:sysClr val="windowText" lastClr="000000"/>
                </a:solidFill>
              </a:rPr>
              <a:t>作业流程标准化／固化</a:t>
            </a:r>
            <a:endParaRPr lang="en-US" altLang="zh-CN" sz="1400" kern="0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sz="1400" kern="0" dirty="0">
                <a:solidFill>
                  <a:sysClr val="windowText" lastClr="000000"/>
                </a:solidFill>
              </a:rPr>
              <a:t>（IT交付/传统ERP交付）</a:t>
            </a:r>
            <a:endParaRPr lang="en-US" altLang="zh-CN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683843" y="1537309"/>
            <a:ext cx="3958545" cy="835726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400" b="1" kern="0" dirty="0">
                <a:solidFill>
                  <a:srgbClr val="C00000"/>
                </a:solidFill>
              </a:rPr>
              <a:t>Xi</a:t>
            </a:r>
          </a:p>
          <a:p>
            <a:pPr algn="ctr"/>
            <a:r>
              <a:rPr lang="zh-CN" altLang="en-US" sz="14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基于管理议题的</a:t>
            </a:r>
            <a:endParaRPr lang="en-US" altLang="zh-CN" sz="14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zh-CN" altLang="en-US" sz="14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指标设计、流程设计、数据提取、报表呈现</a:t>
            </a:r>
          </a:p>
        </p:txBody>
      </p:sp>
      <p:sp>
        <p:nvSpPr>
          <p:cNvPr id="88" name="矩形 87"/>
          <p:cNvSpPr/>
          <p:nvPr/>
        </p:nvSpPr>
        <p:spPr>
          <a:xfrm>
            <a:off x="8806784" y="1537309"/>
            <a:ext cx="3090926" cy="835726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FFFBF"/>
              </a:gs>
            </a:gsLst>
          </a:gradFill>
          <a:ln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400" b="1" kern="0" dirty="0">
                <a:solidFill>
                  <a:srgbClr val="C00000"/>
                </a:solidFill>
              </a:rPr>
              <a:t>Y1</a:t>
            </a:r>
          </a:p>
          <a:p>
            <a:pPr algn="ctr"/>
            <a:r>
              <a:rPr lang="zh-CN" altLang="en-US" sz="14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以提升订单交付能力为目标，展开管理诊断及瓶颈分析，订定改善方向</a:t>
            </a:r>
            <a:endParaRPr lang="en-US" altLang="zh-CN" sz="14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2" name="圆角矩形 131"/>
          <p:cNvSpPr/>
          <p:nvPr/>
        </p:nvSpPr>
        <p:spPr>
          <a:xfrm>
            <a:off x="8806784" y="2628788"/>
            <a:ext cx="3090926" cy="4116154"/>
          </a:xfrm>
          <a:prstGeom prst="roundRect">
            <a:avLst>
              <a:gd name="adj" fmla="val 3897"/>
            </a:avLst>
          </a:prstGeom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4683843" y="2628788"/>
            <a:ext cx="3958545" cy="4064999"/>
            <a:chOff x="4739711" y="2628788"/>
            <a:chExt cx="3958545" cy="4064999"/>
          </a:xfrm>
        </p:grpSpPr>
        <p:sp>
          <p:nvSpPr>
            <p:cNvPr id="113" name="圆角矩形 112"/>
            <p:cNvSpPr/>
            <p:nvPr/>
          </p:nvSpPr>
          <p:spPr>
            <a:xfrm>
              <a:off x="4739711" y="4764194"/>
              <a:ext cx="3958545" cy="1929593"/>
            </a:xfrm>
            <a:prstGeom prst="roundRect">
              <a:avLst>
                <a:gd name="adj" fmla="val 7956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4739711" y="2628788"/>
              <a:ext cx="3958545" cy="1929593"/>
            </a:xfrm>
            <a:prstGeom prst="roundRect">
              <a:avLst>
                <a:gd name="adj" fmla="val 7956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圆角矩形 114"/>
            <p:cNvSpPr/>
            <p:nvPr/>
          </p:nvSpPr>
          <p:spPr bwMode="auto">
            <a:xfrm>
              <a:off x="7825116" y="2815383"/>
              <a:ext cx="748800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单公司营运监控体系</a:t>
              </a:r>
            </a:p>
          </p:txBody>
        </p:sp>
        <p:sp>
          <p:nvSpPr>
            <p:cNvPr id="121" name="圆角矩形 120"/>
            <p:cNvSpPr/>
            <p:nvPr/>
          </p:nvSpPr>
          <p:spPr bwMode="auto">
            <a:xfrm>
              <a:off x="5356337" y="2815383"/>
              <a:ext cx="748800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产销模型规划</a:t>
              </a:r>
              <a:endParaRPr kumimoji="1" lang="en-US" altLang="zh-CN" sz="1200" kern="0" dirty="0">
                <a:solidFill>
                  <a:prstClr val="black"/>
                </a:solidFill>
              </a:endParaRPr>
            </a:p>
          </p:txBody>
        </p:sp>
        <p:sp>
          <p:nvSpPr>
            <p:cNvPr id="122" name="圆角矩形 121"/>
            <p:cNvSpPr/>
            <p:nvPr/>
          </p:nvSpPr>
          <p:spPr bwMode="auto">
            <a:xfrm>
              <a:off x="6182467" y="2815383"/>
              <a:ext cx="748800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存货策略规划</a:t>
              </a:r>
              <a:endParaRPr kumimoji="1" lang="en-US" altLang="zh-CN" sz="1200" kern="0" dirty="0">
                <a:solidFill>
                  <a:prstClr val="black"/>
                </a:solidFill>
              </a:endParaRPr>
            </a:p>
          </p:txBody>
        </p:sp>
        <p:sp>
          <p:nvSpPr>
            <p:cNvPr id="123" name="圆角矩形 122"/>
            <p:cNvSpPr/>
            <p:nvPr/>
          </p:nvSpPr>
          <p:spPr bwMode="auto">
            <a:xfrm>
              <a:off x="7003792" y="2815383"/>
              <a:ext cx="748800" cy="746281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>
                  <a:solidFill>
                    <a:prstClr val="black"/>
                  </a:solidFill>
                </a:rPr>
                <a:t>成本结构规划</a:t>
              </a:r>
              <a:endParaRPr kumimoji="1" lang="en-US" altLang="zh-CN" sz="1200" kern="0" dirty="0">
                <a:solidFill>
                  <a:prstClr val="black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4868742" y="3054975"/>
              <a:ext cx="4281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457200">
                <a:defRPr kumimoji="1" sz="1600" b="1">
                  <a:solidFill>
                    <a:srgbClr val="4096FF"/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管理应用</a:t>
              </a: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868742" y="5190381"/>
              <a:ext cx="4281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457200">
                <a:defRPr kumimoji="1" sz="1600" b="1">
                  <a:solidFill>
                    <a:srgbClr val="4096FF"/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行业应用</a:t>
              </a:r>
            </a:p>
          </p:txBody>
        </p:sp>
        <p:sp>
          <p:nvSpPr>
            <p:cNvPr id="131" name="圆角矩形 130"/>
            <p:cNvSpPr/>
            <p:nvPr/>
          </p:nvSpPr>
          <p:spPr bwMode="auto">
            <a:xfrm>
              <a:off x="5356337" y="3662423"/>
              <a:ext cx="748800" cy="696659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 smtClean="0">
                  <a:solidFill>
                    <a:prstClr val="black"/>
                  </a:solidFill>
                </a:rPr>
                <a:t>现场透明化管理方案</a:t>
              </a:r>
              <a:endParaRPr kumimoji="1" lang="zh-CN" altLang="en-US" sz="1200" kern="0" dirty="0">
                <a:solidFill>
                  <a:prstClr val="black"/>
                </a:solidFill>
              </a:endParaRPr>
            </a:p>
          </p:txBody>
        </p:sp>
        <p:sp>
          <p:nvSpPr>
            <p:cNvPr id="133" name="圆角矩形 132"/>
            <p:cNvSpPr/>
            <p:nvPr/>
          </p:nvSpPr>
          <p:spPr bwMode="auto">
            <a:xfrm>
              <a:off x="5356337" y="5048264"/>
              <a:ext cx="910800" cy="670670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 smtClean="0">
                  <a:solidFill>
                    <a:prstClr val="black"/>
                  </a:solidFill>
                </a:rPr>
                <a:t>（钣金）</a:t>
              </a:r>
              <a:endParaRPr kumimoji="1" lang="en-US" altLang="zh-CN" sz="1200" kern="0" dirty="0">
                <a:solidFill>
                  <a:prstClr val="black"/>
                </a:solidFill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 smtClean="0">
                  <a:solidFill>
                    <a:prstClr val="black"/>
                  </a:solidFill>
                </a:rPr>
                <a:t>套料集成应用方案</a:t>
              </a:r>
              <a:endParaRPr kumimoji="1" lang="zh-CN" altLang="en-US" sz="1200" kern="0" dirty="0">
                <a:solidFill>
                  <a:prstClr val="black"/>
                </a:solidFill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6374543" y="5048264"/>
              <a:ext cx="910800" cy="670670"/>
            </a:xfrm>
            <a:prstGeom prst="roundRect">
              <a:avLst>
                <a:gd name="adj" fmla="val 19691"/>
              </a:avLst>
            </a:prstGeom>
            <a:gradFill rotWithShape="1">
              <a:gsLst>
                <a:gs pos="0">
                  <a:srgbClr val="809EC2">
                    <a:tint val="37000"/>
                    <a:satMod val="300000"/>
                  </a:srgbClr>
                </a:gs>
                <a:gs pos="100000">
                  <a:schemeClr val="bg1"/>
                </a:gs>
                <a:gs pos="37000">
                  <a:srgbClr val="809EC2">
                    <a:tint val="15000"/>
                    <a:satMod val="350000"/>
                  </a:srgbClr>
                </a:gs>
              </a:gsLst>
              <a:lin ang="16200000" scaled="1"/>
            </a:gradFill>
            <a:ln w="3175" cap="flat" cmpd="sng" algn="ctr">
              <a:solidFill>
                <a:srgbClr val="8CCA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 smtClean="0">
                  <a:solidFill>
                    <a:prstClr val="black"/>
                  </a:solidFill>
                </a:rPr>
                <a:t>（钣金）</a:t>
              </a:r>
              <a:endParaRPr kumimoji="1" lang="en-US" altLang="zh-CN" sz="1200" kern="0" dirty="0">
                <a:solidFill>
                  <a:prstClr val="black"/>
                </a:solidFill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kern="0" dirty="0" smtClean="0">
                  <a:solidFill>
                    <a:prstClr val="black"/>
                  </a:solidFill>
                </a:rPr>
                <a:t>快速物流运送方案</a:t>
              </a:r>
              <a:endParaRPr kumimoji="1" lang="zh-CN" altLang="en-US" sz="1200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8851434" y="2739957"/>
            <a:ext cx="3017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 smtClean="0">
                <a:solidFill>
                  <a:srgbClr val="4096FF"/>
                </a:solidFill>
              </a:rPr>
              <a:t>计划：</a:t>
            </a:r>
            <a:r>
              <a:rPr lang="zh-CN" altLang="en-US" sz="1400" b="1" dirty="0">
                <a:solidFill>
                  <a:srgbClr val="4096FF"/>
                </a:solidFill>
              </a:rPr>
              <a:t>建立两段式计划模式</a:t>
            </a:r>
            <a:endParaRPr lang="en-US" altLang="zh-CN" sz="1400" b="1" dirty="0">
              <a:solidFill>
                <a:srgbClr val="4096FF"/>
              </a:solidFill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前段集中时段需求排产、追求材料利用率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后段控制钣焊齐套、追求订单准时交付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 smtClean="0">
                <a:solidFill>
                  <a:srgbClr val="4096FF"/>
                </a:solidFill>
              </a:rPr>
              <a:t>现场：实现现场透明化管理</a:t>
            </a:r>
            <a:endParaRPr lang="en-US" altLang="zh-CN" sz="1400" b="1" dirty="0" smtClean="0">
              <a:solidFill>
                <a:srgbClr val="4096FF"/>
              </a:solidFill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建立实时的派工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、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报工管理模式，实现生产绩效透明化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集成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ESOP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应用，提高作业效率，避免错误</a:t>
            </a:r>
            <a:endParaRPr lang="en-US" altLang="zh-CN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主动向叉车推送运输任务，减少前后段等待时间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6121723" y="3674756"/>
            <a:ext cx="766800" cy="684326"/>
          </a:xfrm>
          <a:prstGeom prst="roundRect">
            <a:avLst>
              <a:gd name="adj" fmla="val 19691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kern="0" dirty="0" smtClean="0">
                <a:solidFill>
                  <a:prstClr val="black"/>
                </a:solidFill>
              </a:rPr>
              <a:t>管理</a:t>
            </a:r>
            <a:endParaRPr kumimoji="1" lang="en-US" altLang="zh-CN" sz="1200" kern="0" dirty="0" smtClean="0">
              <a:solidFill>
                <a:prstClr val="black"/>
              </a:solidFill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kern="0" dirty="0" smtClean="0">
                <a:solidFill>
                  <a:prstClr val="black"/>
                </a:solidFill>
              </a:rPr>
              <a:t>议题</a:t>
            </a:r>
            <a:endParaRPr kumimoji="1" lang="en-US" altLang="zh-CN" sz="1200" kern="0" dirty="0" smtClean="0">
              <a:solidFill>
                <a:prstClr val="black"/>
              </a:solidFill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kern="0" dirty="0" smtClean="0">
                <a:solidFill>
                  <a:prstClr val="black"/>
                </a:solidFill>
              </a:rPr>
              <a:t>指标树</a:t>
            </a:r>
            <a:endParaRPr kumimoji="1" lang="zh-CN" altLang="en-US" sz="12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6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****客户 </a:t>
            </a:r>
            <a:r>
              <a:rPr kumimoji="1"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价值交付（规划面）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175"/>
            <a:ext cx="3617962" cy="529639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29" y="1400175"/>
            <a:ext cx="4037115" cy="529639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44" y="1400175"/>
            <a:ext cx="4514358" cy="51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76400" y="1752600"/>
            <a:ext cx="9715500" cy="48006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8600" y="2228850"/>
            <a:ext cx="2971800" cy="2457450"/>
          </a:xfrm>
          <a:prstGeom prst="rect">
            <a:avLst/>
          </a:prstGeom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****客户 </a:t>
            </a:r>
            <a:r>
              <a:rPr kumimoji="1" lang="en-US" altLang="zh-CN" dirty="0" smtClean="0"/>
              <a:t>-</a:t>
            </a:r>
            <a:r>
              <a:rPr kumimoji="1"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价值交付</a:t>
            </a:r>
            <a:r>
              <a:rPr kumimoji="1"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kumimoji="1"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技术</a:t>
            </a:r>
            <a:r>
              <a:rPr kumimoji="1"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面</a:t>
            </a:r>
            <a:r>
              <a:rPr kumimoji="1"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676400" y="1562562"/>
            <a:ext cx="9715500" cy="476250"/>
          </a:xfrm>
          <a:prstGeom prst="round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kern="0" dirty="0" smtClean="0">
                <a:solidFill>
                  <a:sysClr val="windowText" lastClr="000000"/>
                </a:solidFill>
              </a:rPr>
              <a:t>生产现场智能化方案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300158" y="2589953"/>
            <a:ext cx="2016000" cy="418792"/>
          </a:xfrm>
          <a:prstGeom prst="homePlat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FFE84C"/>
              </a:gs>
            </a:gsLst>
            <a:lin ang="10800000" scaled="1"/>
            <a:tileRect/>
          </a:gradFill>
          <a:ln>
            <a:gradFill>
              <a:gsLst>
                <a:gs pos="43000">
                  <a:schemeClr val="bg1"/>
                </a:gs>
                <a:gs pos="0">
                  <a:schemeClr val="bg1"/>
                </a:gs>
                <a:gs pos="100000">
                  <a:srgbClr val="FFC000"/>
                </a:gs>
              </a:gsLst>
              <a:lin ang="19800000" scaled="0"/>
            </a:gra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prstClr val="black"/>
                </a:solidFill>
              </a:rPr>
              <a:t>图纸</a:t>
            </a:r>
            <a:r>
              <a:rPr kumimoji="1" lang="zh-CN" altLang="en-US" sz="1600" dirty="0" smtClean="0">
                <a:solidFill>
                  <a:prstClr val="black"/>
                </a:solidFill>
              </a:rPr>
              <a:t>自动关联</a:t>
            </a:r>
            <a:r>
              <a:rPr kumimoji="1" lang="en-US" altLang="zh-CN" sz="1600" dirty="0" smtClean="0">
                <a:solidFill>
                  <a:prstClr val="black"/>
                </a:solidFill>
              </a:rPr>
              <a:t>BOM</a:t>
            </a:r>
            <a:endParaRPr kumimoji="1"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300158" y="3276215"/>
            <a:ext cx="2016000" cy="418792"/>
          </a:xfrm>
          <a:prstGeom prst="homePlat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FFE84C"/>
              </a:gs>
            </a:gsLst>
            <a:lin ang="10800000" scaled="1"/>
            <a:tileRect/>
          </a:gradFill>
          <a:ln>
            <a:gradFill>
              <a:gsLst>
                <a:gs pos="43000">
                  <a:schemeClr val="bg1"/>
                </a:gs>
                <a:gs pos="0">
                  <a:schemeClr val="bg1"/>
                </a:gs>
                <a:gs pos="100000">
                  <a:srgbClr val="FFC000"/>
                </a:gs>
              </a:gsLst>
              <a:lin ang="19800000" scaled="0"/>
            </a:gra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prstClr val="black"/>
                </a:solidFill>
              </a:rPr>
              <a:t>生产任务自动排拟</a:t>
            </a:r>
          </a:p>
        </p:txBody>
      </p:sp>
      <p:sp>
        <p:nvSpPr>
          <p:cNvPr id="6" name="五边形 5"/>
          <p:cNvSpPr/>
          <p:nvPr/>
        </p:nvSpPr>
        <p:spPr>
          <a:xfrm>
            <a:off x="300158" y="3962477"/>
            <a:ext cx="2016000" cy="418792"/>
          </a:xfrm>
          <a:prstGeom prst="homePlat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FFE84C"/>
              </a:gs>
            </a:gsLst>
            <a:lin ang="10800000" scaled="1"/>
            <a:tileRect/>
          </a:gradFill>
          <a:ln>
            <a:gradFill>
              <a:gsLst>
                <a:gs pos="43000">
                  <a:schemeClr val="bg1"/>
                </a:gs>
                <a:gs pos="0">
                  <a:schemeClr val="bg1"/>
                </a:gs>
                <a:gs pos="100000">
                  <a:srgbClr val="FFC000"/>
                </a:gs>
              </a:gsLst>
              <a:lin ang="19800000" scaled="0"/>
            </a:gra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prstClr val="black"/>
                </a:solidFill>
              </a:rPr>
              <a:t>备料任务自动计算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84679" y="2705869"/>
            <a:ext cx="1368000" cy="695325"/>
          </a:xfrm>
          <a:prstGeom prst="roundRect">
            <a:avLst/>
          </a:prstGeom>
          <a:gradFill>
            <a:gsLst>
              <a:gs pos="100000">
                <a:srgbClr val="E5F5FE"/>
              </a:gs>
              <a:gs pos="0">
                <a:srgbClr val="BEDFFF"/>
              </a:gs>
            </a:gsLst>
            <a:lin ang="16200000" scaled="1"/>
          </a:gradFill>
          <a:ln w="3175">
            <a:solidFill>
              <a:srgbClr val="BED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prstClr val="black"/>
                </a:solidFill>
              </a:rPr>
              <a:t>套料集成</a:t>
            </a:r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168373" y="2705869"/>
            <a:ext cx="1368000" cy="695325"/>
          </a:xfrm>
          <a:prstGeom prst="roundRect">
            <a:avLst/>
          </a:prstGeom>
          <a:gradFill>
            <a:gsLst>
              <a:gs pos="100000">
                <a:srgbClr val="E5F5FE"/>
              </a:gs>
              <a:gs pos="0">
                <a:srgbClr val="BEDFFF"/>
              </a:gs>
            </a:gsLst>
            <a:lin ang="16200000" scaled="1"/>
          </a:gradFill>
          <a:ln w="3175">
            <a:solidFill>
              <a:srgbClr val="BED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prstClr val="black"/>
                </a:solidFill>
              </a:rPr>
              <a:t>物流运送</a:t>
            </a:r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308431" y="2675216"/>
            <a:ext cx="1368000" cy="695325"/>
          </a:xfrm>
          <a:prstGeom prst="roundRect">
            <a:avLst/>
          </a:prstGeom>
          <a:gradFill>
            <a:gsLst>
              <a:gs pos="100000">
                <a:srgbClr val="E5F5FE"/>
              </a:gs>
              <a:gs pos="0">
                <a:srgbClr val="BEDFFF"/>
              </a:gs>
            </a:gsLst>
            <a:lin ang="16200000" scaled="1"/>
          </a:gradFill>
          <a:ln w="3175">
            <a:solidFill>
              <a:srgbClr val="BED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prstClr val="black"/>
                </a:solidFill>
              </a:rPr>
              <a:t>作业指导</a:t>
            </a:r>
          </a:p>
        </p:txBody>
      </p:sp>
      <p:sp>
        <p:nvSpPr>
          <p:cNvPr id="12" name="右箭头 11"/>
          <p:cNvSpPr/>
          <p:nvPr/>
        </p:nvSpPr>
        <p:spPr>
          <a:xfrm flipV="1">
            <a:off x="4629659" y="2917170"/>
            <a:ext cx="291591" cy="311459"/>
          </a:xfrm>
          <a:prstGeom prst="rightArrow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kern="0">
              <a:solidFill>
                <a:sysClr val="windowText" lastClr="000000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 flipV="1">
            <a:off x="6907714" y="2902131"/>
            <a:ext cx="291591" cy="311459"/>
          </a:xfrm>
          <a:prstGeom prst="rightArrow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24" name="肘形连接符 23"/>
          <p:cNvCxnSpPr>
            <a:stCxn id="6" idx="3"/>
            <a:endCxn id="8" idx="1"/>
          </p:cNvCxnSpPr>
          <p:nvPr/>
        </p:nvCxnSpPr>
        <p:spPr>
          <a:xfrm flipV="1">
            <a:off x="2316158" y="3053532"/>
            <a:ext cx="768521" cy="1118341"/>
          </a:xfrm>
          <a:prstGeom prst="bentConnector3">
            <a:avLst/>
          </a:prstGeom>
          <a:ln>
            <a:solidFill>
              <a:srgbClr val="7AC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4" idx="3"/>
            <a:endCxn id="8" idx="1"/>
          </p:cNvCxnSpPr>
          <p:nvPr/>
        </p:nvCxnSpPr>
        <p:spPr>
          <a:xfrm>
            <a:off x="2316158" y="2799349"/>
            <a:ext cx="768521" cy="254183"/>
          </a:xfrm>
          <a:prstGeom prst="bentConnector3">
            <a:avLst/>
          </a:prstGeom>
          <a:ln>
            <a:solidFill>
              <a:srgbClr val="7AC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5" idx="3"/>
            <a:endCxn id="8" idx="1"/>
          </p:cNvCxnSpPr>
          <p:nvPr/>
        </p:nvCxnSpPr>
        <p:spPr>
          <a:xfrm flipV="1">
            <a:off x="2316158" y="3053532"/>
            <a:ext cx="768521" cy="432079"/>
          </a:xfrm>
          <a:prstGeom prst="bentConnector3">
            <a:avLst/>
          </a:prstGeom>
          <a:ln>
            <a:solidFill>
              <a:srgbClr val="7AC6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8829" y="3630164"/>
            <a:ext cx="2014669" cy="279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968" y="3612702"/>
            <a:ext cx="1618102" cy="1229895"/>
          </a:xfrm>
          <a:prstGeom prst="rect">
            <a:avLst/>
          </a:prstGeom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8331" y="4590027"/>
            <a:ext cx="1696764" cy="1800112"/>
          </a:xfrm>
          <a:prstGeom prst="rect">
            <a:avLst/>
          </a:prstGeom>
          <a:noFill/>
          <a:ln>
            <a:noFill/>
          </a:ln>
          <a:effectLst>
            <a:glow>
              <a:schemeClr val="accent6">
                <a:satMod val="175000"/>
              </a:schemeClr>
            </a:glow>
            <a:outerShdw dist="35921" dir="2700000" algn="ctr" rotWithShape="0">
              <a:schemeClr val="bg2"/>
            </a:outerShdw>
            <a:reflection stA="45000" endPos="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5404" y="3630163"/>
            <a:ext cx="1634473" cy="1511341"/>
          </a:xfrm>
          <a:prstGeom prst="rect">
            <a:avLst/>
          </a:prstGeom>
          <a:noFill/>
          <a:ln>
            <a:noFill/>
          </a:ln>
          <a:effectLst>
            <a:glow>
              <a:schemeClr val="accent6">
                <a:satMod val="175000"/>
              </a:schemeClr>
            </a:glow>
            <a:outerShdw dist="35921" dir="2700000" algn="ctr" rotWithShape="0">
              <a:schemeClr val="bg2"/>
            </a:outerShdw>
            <a:reflection stA="45000" endPos="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6183" y="5353356"/>
            <a:ext cx="1643694" cy="98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圆角矩形 29"/>
          <p:cNvSpPr/>
          <p:nvPr/>
        </p:nvSpPr>
        <p:spPr>
          <a:xfrm>
            <a:off x="9585391" y="2725238"/>
            <a:ext cx="1368000" cy="695325"/>
          </a:xfrm>
          <a:prstGeom prst="roundRect">
            <a:avLst/>
          </a:prstGeom>
          <a:gradFill>
            <a:gsLst>
              <a:gs pos="100000">
                <a:srgbClr val="E5F5FE"/>
              </a:gs>
              <a:gs pos="0">
                <a:srgbClr val="BEDFFF"/>
              </a:gs>
            </a:gsLst>
            <a:lin ang="16200000" scaled="1"/>
          </a:gradFill>
          <a:ln w="3175">
            <a:solidFill>
              <a:srgbClr val="BED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prstClr val="black"/>
                </a:solidFill>
              </a:rPr>
              <a:t>绩效追踪</a:t>
            </a:r>
          </a:p>
        </p:txBody>
      </p:sp>
      <p:sp>
        <p:nvSpPr>
          <p:cNvPr id="31" name="右箭头 30"/>
          <p:cNvSpPr/>
          <p:nvPr/>
        </p:nvSpPr>
        <p:spPr>
          <a:xfrm flipV="1">
            <a:off x="9091144" y="2926528"/>
            <a:ext cx="291591" cy="311459"/>
          </a:xfrm>
          <a:prstGeom prst="rightArrow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kern="0">
              <a:solidFill>
                <a:sysClr val="windowText" lastClr="000000"/>
              </a:solidFill>
            </a:endParaRPr>
          </a:p>
        </p:txBody>
      </p:sp>
      <p:pic>
        <p:nvPicPr>
          <p:cNvPr id="33" name="圖片 1" descr="test_ekb.bmp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6563" y="4786642"/>
            <a:ext cx="1985955" cy="167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0260" y="3554186"/>
            <a:ext cx="2165753" cy="103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70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***</a:t>
            </a:r>
            <a:r>
              <a:rPr kumimoji="1" lang="zh-CN" altLang="en-US" dirty="0" smtClean="0"/>
              <a:t>客户</a:t>
            </a:r>
            <a:r>
              <a:rPr kumimoji="1" lang="en-US" altLang="zh-CN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kumimoji="1" lang="zh-CN" altLang="en-US" sz="20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效益</a:t>
            </a:r>
            <a:endParaRPr kumimoji="1"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4465643" y="4842514"/>
            <a:ext cx="1868414" cy="1919785"/>
            <a:chOff x="1335314" y="1399459"/>
            <a:chExt cx="1868414" cy="2164870"/>
          </a:xfrm>
        </p:grpSpPr>
        <p:sp>
          <p:nvSpPr>
            <p:cNvPr id="5" name="矩形 4"/>
            <p:cNvSpPr/>
            <p:nvPr/>
          </p:nvSpPr>
          <p:spPr>
            <a:xfrm>
              <a:off x="1539085" y="2283816"/>
              <a:ext cx="329783" cy="809469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DAEFFE"/>
                </a:gs>
              </a:gsLst>
            </a:gra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405868" y="1939834"/>
              <a:ext cx="329783" cy="1153451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DAEFFE"/>
                </a:gs>
              </a:gsLst>
            </a:gra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" name="直线箭头连接符 7"/>
            <p:cNvCxnSpPr/>
            <p:nvPr/>
          </p:nvCxnSpPr>
          <p:spPr>
            <a:xfrm>
              <a:off x="1335314" y="3093285"/>
              <a:ext cx="1669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/>
            <p:cNvCxnSpPr/>
            <p:nvPr/>
          </p:nvCxnSpPr>
          <p:spPr>
            <a:xfrm flipV="1">
              <a:off x="1868562" y="1828800"/>
              <a:ext cx="537306" cy="3533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35314" y="1770266"/>
              <a:ext cx="93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>
                  <a:solidFill>
                    <a:prstClr val="black"/>
                  </a:solidFill>
                </a:rPr>
                <a:t>50%</a:t>
              </a:r>
              <a:endParaRPr kumimoji="1"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273149" y="1399459"/>
              <a:ext cx="93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prstClr val="black"/>
                  </a:solidFill>
                </a:rPr>
                <a:t>70%</a:t>
              </a:r>
              <a:endParaRPr kumimoji="1"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81028" y="3194997"/>
              <a:ext cx="1405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solidFill>
                    <a:prstClr val="black"/>
                  </a:solidFill>
                </a:rPr>
                <a:t>订单准交率</a:t>
              </a:r>
              <a:endParaRPr kumimoji="1"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7379057" y="4958373"/>
            <a:ext cx="1868414" cy="1803927"/>
            <a:chOff x="1335314" y="1510030"/>
            <a:chExt cx="1868414" cy="2034221"/>
          </a:xfrm>
        </p:grpSpPr>
        <p:sp>
          <p:nvSpPr>
            <p:cNvPr id="18" name="矩形 17"/>
            <p:cNvSpPr/>
            <p:nvPr/>
          </p:nvSpPr>
          <p:spPr>
            <a:xfrm>
              <a:off x="1539085" y="1905170"/>
              <a:ext cx="329783" cy="1188116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DAEFFE"/>
                </a:gs>
              </a:gsLst>
            </a:gra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405868" y="2403839"/>
              <a:ext cx="329783" cy="689446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DAEFFE"/>
                </a:gs>
              </a:gsLst>
            </a:gra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0" name="直线箭头连接符 19"/>
            <p:cNvCxnSpPr/>
            <p:nvPr/>
          </p:nvCxnSpPr>
          <p:spPr>
            <a:xfrm>
              <a:off x="1335314" y="3093285"/>
              <a:ext cx="1669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>
              <a:off x="2072639" y="1687702"/>
              <a:ext cx="333229" cy="3852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379430" y="1510030"/>
              <a:ext cx="93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prstClr val="black"/>
                  </a:solidFill>
                </a:rPr>
                <a:t>23</a:t>
              </a:r>
              <a:r>
                <a:rPr kumimoji="1" lang="zh-CN" altLang="en-US" dirty="0">
                  <a:solidFill>
                    <a:prstClr val="black"/>
                  </a:solidFill>
                </a:rPr>
                <a:t>天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73149" y="2020557"/>
              <a:ext cx="93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prstClr val="black"/>
                  </a:solidFill>
                </a:rPr>
                <a:t>14</a:t>
              </a:r>
              <a:r>
                <a:rPr kumimoji="1" lang="zh-CN" altLang="en-US" dirty="0">
                  <a:solidFill>
                    <a:prstClr val="black"/>
                  </a:solidFill>
                </a:rPr>
                <a:t>天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79430" y="3174919"/>
              <a:ext cx="1722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solidFill>
                    <a:prstClr val="black"/>
                  </a:solidFill>
                </a:rPr>
                <a:t>平均交货周期</a:t>
              </a:r>
              <a:endParaRPr kumimoji="1"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935975" y="1875783"/>
            <a:ext cx="884420" cy="884420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rgbClr val="F6FFEC"/>
              </a:gs>
            </a:gsLst>
          </a:gradFill>
          <a:ln>
            <a:solidFill>
              <a:srgbClr val="B0DD7F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</a:rPr>
              <a:t>经营效益</a:t>
            </a:r>
            <a:endParaRPr lang="zh-CN" alt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35975" y="3714382"/>
            <a:ext cx="884420" cy="884420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rgbClr val="F6FFEC"/>
              </a:gs>
            </a:gsLst>
          </a:gradFill>
          <a:ln>
            <a:solidFill>
              <a:srgbClr val="B0DD7F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</a:rPr>
              <a:t>外部</a:t>
            </a:r>
            <a:endParaRPr lang="en-US" altLang="zh-CN" sz="1600" kern="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</a:rPr>
              <a:t>环境</a:t>
            </a:r>
            <a:endParaRPr lang="en-US" altLang="zh-CN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35975" y="5191311"/>
            <a:ext cx="884420" cy="884420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rgbClr val="F6FFEC"/>
              </a:gs>
            </a:gsLst>
          </a:gradFill>
          <a:ln>
            <a:solidFill>
              <a:srgbClr val="B0DD7F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</a:rPr>
              <a:t>管理能力</a:t>
            </a:r>
            <a:endParaRPr lang="zh-CN" altLang="en-US" sz="16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2078760" y="3434675"/>
            <a:ext cx="936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500313" y="3714382"/>
            <a:ext cx="8815387" cy="884420"/>
          </a:xfrm>
          <a:prstGeom prst="roundRect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62534" y="3952810"/>
            <a:ext cx="535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kern="0" dirty="0" smtClean="0">
                <a:solidFill>
                  <a:sysClr val="windowText" lastClr="000000"/>
                </a:solidFill>
              </a:rPr>
              <a:t>而 </a:t>
            </a:r>
            <a:r>
              <a:rPr lang="zh-CN" altLang="en-US" b="1" kern="0" dirty="0" smtClean="0">
                <a:solidFill>
                  <a:srgbClr val="C00000"/>
                </a:solidFill>
              </a:rPr>
              <a:t>主要</a:t>
            </a:r>
            <a:r>
              <a:rPr lang="zh-CN" altLang="en-US" b="1" kern="0" dirty="0">
                <a:solidFill>
                  <a:srgbClr val="C00000"/>
                </a:solidFill>
              </a:rPr>
              <a:t>客户                                         </a:t>
            </a:r>
            <a:r>
              <a:rPr lang="zh-CN" altLang="en-US" kern="0" dirty="0">
                <a:solidFill>
                  <a:prstClr val="black"/>
                </a:solidFill>
              </a:rPr>
              <a:t>的情况下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830753" y="3688939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ysClr val="windowText" lastClr="000000"/>
                </a:solidFill>
              </a:rPr>
              <a:t>营收减少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15%</a:t>
            </a:r>
          </a:p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ysClr val="windowText" lastClr="000000"/>
                </a:solidFill>
              </a:rPr>
              <a:t>利润降低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20%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左大括号 36"/>
          <p:cNvSpPr/>
          <p:nvPr/>
        </p:nvSpPr>
        <p:spPr>
          <a:xfrm>
            <a:off x="5369985" y="3887754"/>
            <a:ext cx="279941" cy="5760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cxnSp>
        <p:nvCxnSpPr>
          <p:cNvPr id="38" name="直线连接符 37"/>
          <p:cNvCxnSpPr/>
          <p:nvPr/>
        </p:nvCxnSpPr>
        <p:spPr>
          <a:xfrm>
            <a:off x="2078760" y="4831259"/>
            <a:ext cx="936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>
            <a:off x="1378185" y="2899812"/>
            <a:ext cx="0" cy="729245"/>
          </a:xfrm>
          <a:prstGeom prst="line">
            <a:avLst/>
          </a:prstGeom>
          <a:ln>
            <a:solidFill>
              <a:srgbClr val="B0DD7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>
            <a:off x="1378185" y="4672988"/>
            <a:ext cx="0" cy="420305"/>
          </a:xfrm>
          <a:prstGeom prst="line">
            <a:avLst/>
          </a:prstGeom>
          <a:ln>
            <a:solidFill>
              <a:srgbClr val="B0DD7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 2"/>
          <p:cNvGrpSpPr/>
          <p:nvPr/>
        </p:nvGrpSpPr>
        <p:grpSpPr>
          <a:xfrm>
            <a:off x="2500314" y="1350906"/>
            <a:ext cx="8815386" cy="1914945"/>
            <a:chOff x="2500314" y="4814549"/>
            <a:chExt cx="8815386" cy="1914945"/>
          </a:xfrm>
        </p:grpSpPr>
        <p:sp>
          <p:nvSpPr>
            <p:cNvPr id="48" name="圆角矩形 47"/>
            <p:cNvSpPr/>
            <p:nvPr/>
          </p:nvSpPr>
          <p:spPr>
            <a:xfrm>
              <a:off x="2500314" y="5026940"/>
              <a:ext cx="8815386" cy="1702554"/>
            </a:xfrm>
            <a:prstGeom prst="roundRect">
              <a:avLst>
                <a:gd name="adj" fmla="val 9454"/>
              </a:avLst>
            </a:prstGeom>
            <a:gradFill>
              <a:gsLst>
                <a:gs pos="100000">
                  <a:schemeClr val="bg1"/>
                </a:gs>
                <a:gs pos="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任意形状 48"/>
            <p:cNvSpPr/>
            <p:nvPr/>
          </p:nvSpPr>
          <p:spPr>
            <a:xfrm>
              <a:off x="2500314" y="4814549"/>
              <a:ext cx="8815386" cy="1276172"/>
            </a:xfrm>
            <a:custGeom>
              <a:avLst/>
              <a:gdLst>
                <a:gd name="connsiteX0" fmla="*/ 145474 w 7884827"/>
                <a:gd name="connsiteY0" fmla="*/ 0 h 1053636"/>
                <a:gd name="connsiteX1" fmla="*/ 7739353 w 7884827"/>
                <a:gd name="connsiteY1" fmla="*/ 0 h 1053636"/>
                <a:gd name="connsiteX2" fmla="*/ 7884827 w 7884827"/>
                <a:gd name="connsiteY2" fmla="*/ 145474 h 1053636"/>
                <a:gd name="connsiteX3" fmla="*/ 7884827 w 7884827"/>
                <a:gd name="connsiteY3" fmla="*/ 1053636 h 1053636"/>
                <a:gd name="connsiteX4" fmla="*/ 0 w 7884827"/>
                <a:gd name="connsiteY4" fmla="*/ 1053636 h 1053636"/>
                <a:gd name="connsiteX5" fmla="*/ 0 w 7884827"/>
                <a:gd name="connsiteY5" fmla="*/ 145474 h 1053636"/>
                <a:gd name="connsiteX6" fmla="*/ 145474 w 7884827"/>
                <a:gd name="connsiteY6" fmla="*/ 0 h 10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84827" h="1053636">
                  <a:moveTo>
                    <a:pt x="145474" y="0"/>
                  </a:moveTo>
                  <a:lnTo>
                    <a:pt x="7739353" y="0"/>
                  </a:lnTo>
                  <a:cubicBezTo>
                    <a:pt x="7819696" y="0"/>
                    <a:pt x="7884827" y="65131"/>
                    <a:pt x="7884827" y="145474"/>
                  </a:cubicBezTo>
                  <a:lnTo>
                    <a:pt x="7884827" y="1053636"/>
                  </a:lnTo>
                  <a:lnTo>
                    <a:pt x="0" y="1053636"/>
                  </a:lnTo>
                  <a:lnTo>
                    <a:pt x="0" y="145474"/>
                  </a:lnTo>
                  <a:cubicBezTo>
                    <a:pt x="0" y="65131"/>
                    <a:pt x="65131" y="0"/>
                    <a:pt x="145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536198" y="616057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kern="0" dirty="0" smtClean="0">
                  <a:solidFill>
                    <a:srgbClr val="C00000"/>
                  </a:solidFill>
                </a:rPr>
                <a:t>实现</a:t>
              </a:r>
              <a:r>
                <a:rPr lang="zh-CN" altLang="en-US" sz="2800" b="1" kern="0" dirty="0">
                  <a:solidFill>
                    <a:srgbClr val="C00000"/>
                  </a:solidFill>
                </a:rPr>
                <a:t>逆市增长</a:t>
              </a:r>
              <a:endParaRPr lang="zh-CN" altLang="en-US" sz="20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006069" y="4816153"/>
              <a:ext cx="55451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charset="2"/>
                <a:buChar char="ü"/>
              </a:pPr>
              <a:r>
                <a:rPr lang="zh-CN" altLang="en-US" kern="0" dirty="0">
                  <a:solidFill>
                    <a:sysClr val="windowText" lastClr="000000"/>
                  </a:solidFill>
                </a:rPr>
                <a:t>出货额不降反增，</a:t>
              </a:r>
              <a:r>
                <a:rPr lang="zh-CN" altLang="en-US" kern="0" dirty="0" smtClean="0">
                  <a:solidFill>
                    <a:sysClr val="windowText" lastClr="000000"/>
                  </a:solidFill>
                </a:rPr>
                <a:t>营收从</a:t>
              </a:r>
              <a:r>
                <a:rPr lang="en-US" altLang="zh-CN" sz="2400" b="1" kern="0" dirty="0" smtClean="0">
                  <a:solidFill>
                    <a:srgbClr val="FF0000"/>
                  </a:solidFill>
                </a:rPr>
                <a:t>3.7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亿</a:t>
              </a:r>
              <a:r>
                <a:rPr lang="zh-CN" altLang="en-US" kern="0" dirty="0" smtClean="0">
                  <a:solidFill>
                    <a:sysClr val="windowText" lastClr="000000"/>
                  </a:solidFill>
                </a:rPr>
                <a:t> 突破至 </a:t>
              </a:r>
              <a:r>
                <a:rPr lang="en-US" altLang="zh-CN" sz="2400" b="1" kern="0" dirty="0" smtClean="0">
                  <a:solidFill>
                    <a:srgbClr val="FF0000"/>
                  </a:solidFill>
                </a:rPr>
                <a:t>4.3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亿</a:t>
              </a:r>
              <a:endParaRPr lang="en-US" altLang="zh-CN" sz="2400" b="1" kern="0" dirty="0">
                <a:solidFill>
                  <a:srgbClr val="FF0000"/>
                </a:solidFill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charset="2"/>
                <a:buChar char="ü"/>
              </a:pPr>
              <a:r>
                <a:rPr lang="zh-CN" altLang="en-US" kern="0" dirty="0" smtClean="0">
                  <a:solidFill>
                    <a:sysClr val="windowText" lastClr="000000"/>
                  </a:solidFill>
                </a:rPr>
                <a:t>人均产值从 </a:t>
              </a:r>
              <a:r>
                <a:rPr lang="en-US" altLang="zh-CN" sz="2400" b="1" kern="0" dirty="0">
                  <a:solidFill>
                    <a:srgbClr val="FF0000"/>
                  </a:solidFill>
                </a:rPr>
                <a:t>6</a:t>
              </a:r>
              <a:r>
                <a:rPr lang="en-US" altLang="zh-CN" sz="2400" b="1" kern="0" dirty="0" smtClean="0">
                  <a:solidFill>
                    <a:srgbClr val="FF0000"/>
                  </a:solidFill>
                </a:rPr>
                <a:t>0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万 </a:t>
              </a:r>
              <a:r>
                <a:rPr lang="zh-CN" altLang="en-US" kern="0" dirty="0">
                  <a:solidFill>
                    <a:sysClr val="windowText" lastClr="000000"/>
                  </a:solidFill>
                </a:rPr>
                <a:t>增长至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2400" b="1" kern="0" dirty="0" smtClean="0">
                  <a:solidFill>
                    <a:srgbClr val="FF0000"/>
                  </a:solidFill>
                </a:rPr>
                <a:t>70</a:t>
              </a:r>
              <a:r>
                <a:rPr lang="zh-CN" altLang="en-US" sz="2400" b="1" kern="0" dirty="0" smtClean="0">
                  <a:solidFill>
                    <a:srgbClr val="FF0000"/>
                  </a:solidFill>
                </a:rPr>
                <a:t>万</a:t>
              </a:r>
              <a:endParaRPr lang="en-US" altLang="zh-CN" b="1" kern="0" dirty="0">
                <a:solidFill>
                  <a:srgbClr val="FF0000"/>
                </a:solidFill>
              </a:endParaRPr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9402995" y="5136070"/>
              <a:ext cx="1556597" cy="854171"/>
              <a:chOff x="9221446" y="5268802"/>
              <a:chExt cx="1492137" cy="81879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05536" y="5396277"/>
                <a:ext cx="1208047" cy="691324"/>
              </a:xfrm>
              <a:prstGeom prst="rect">
                <a:avLst/>
              </a:prstGeom>
            </p:spPr>
          </p:pic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21446" y="5268802"/>
                <a:ext cx="1208047" cy="6913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305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运用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提升经营管理能力、获得显著效益的案例</a:t>
            </a:r>
            <a:r>
              <a:rPr kumimoji="1" lang="zh-CN" altLang="en-US" dirty="0"/>
              <a:t>有很多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92" y="1546343"/>
            <a:ext cx="8900931" cy="5102794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32012" y="1228417"/>
            <a:ext cx="11341167" cy="5420720"/>
            <a:chOff x="232012" y="1228417"/>
            <a:chExt cx="11341167" cy="5420720"/>
          </a:xfrm>
        </p:grpSpPr>
        <p:sp>
          <p:nvSpPr>
            <p:cNvPr id="23" name="矩形 22"/>
            <p:cNvSpPr/>
            <p:nvPr/>
          </p:nvSpPr>
          <p:spPr>
            <a:xfrm>
              <a:off x="232012" y="1228417"/>
              <a:ext cx="11341167" cy="5420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03" y="1680985"/>
              <a:ext cx="10493508" cy="4515583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441275" y="1228417"/>
            <a:ext cx="11341167" cy="5420720"/>
            <a:chOff x="441275" y="1228417"/>
            <a:chExt cx="11341167" cy="5420720"/>
          </a:xfrm>
        </p:grpSpPr>
        <p:sp>
          <p:nvSpPr>
            <p:cNvPr id="137" name="矩形 136"/>
            <p:cNvSpPr/>
            <p:nvPr/>
          </p:nvSpPr>
          <p:spPr>
            <a:xfrm>
              <a:off x="441275" y="1228417"/>
              <a:ext cx="11341167" cy="5420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7537" y="1546343"/>
              <a:ext cx="7531997" cy="4802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02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运用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提升经营管理能力、获得显著效益的案例</a:t>
            </a:r>
            <a:r>
              <a:rPr kumimoji="1" lang="zh-CN" altLang="en-US" dirty="0"/>
              <a:t>有很多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0845"/>
              </p:ext>
            </p:extLst>
          </p:nvPr>
        </p:nvGraphicFramePr>
        <p:xfrm>
          <a:off x="696256" y="1447798"/>
          <a:ext cx="11340000" cy="5191434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436546"/>
                <a:gridCol w="2105404"/>
                <a:gridCol w="2194560"/>
                <a:gridCol w="4603490"/>
              </a:tblGrid>
              <a:tr h="3834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</a:rPr>
                        <a:t>客户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</a:rPr>
                        <a:t>产品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</a:rPr>
                        <a:t>关键指标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</a:rPr>
                        <a:t>经营效益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01001">
                <a:tc>
                  <a:txBody>
                    <a:bodyPr/>
                    <a:lstStyle/>
                    <a:p>
                      <a:pPr marL="1188000" algn="l" fontAlgn="ctr"/>
                      <a:r>
                        <a:rPr lang="zh-CN" altLang="en-US" sz="1000" u="none" strike="noStrike" dirty="0">
                          <a:effectLst/>
                        </a:rPr>
                        <a:t>亿力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清洁电器    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清洁设备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（吸尘器等）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 smtClean="0">
                          <a:effectLst/>
                        </a:rPr>
                        <a:t>订单交期</a:t>
                      </a:r>
                      <a:r>
                        <a:rPr lang="zh-CN" altLang="en-US" sz="1000" u="none" strike="noStrike" dirty="0">
                          <a:effectLst/>
                        </a:rPr>
                        <a:t>：</a:t>
                      </a:r>
                      <a:r>
                        <a:rPr lang="en-US" altLang="zh-CN" sz="1000" u="none" strike="noStrike" dirty="0">
                          <a:effectLst/>
                        </a:rPr>
                        <a:t>40</a:t>
                      </a:r>
                      <a:r>
                        <a:rPr lang="zh-CN" altLang="en-US" sz="1000" u="none" strike="noStrike" dirty="0">
                          <a:effectLst/>
                        </a:rPr>
                        <a:t>天→</a:t>
                      </a:r>
                      <a:r>
                        <a:rPr lang="en-US" altLang="zh-CN" sz="1000" u="none" strike="noStrike" dirty="0">
                          <a:effectLst/>
                        </a:rPr>
                        <a:t>30</a:t>
                      </a:r>
                      <a:r>
                        <a:rPr lang="zh-CN" altLang="en-US" sz="1000" u="none" strike="noStrike" dirty="0">
                          <a:effectLst/>
                        </a:rPr>
                        <a:t>天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报价成功率：</a:t>
                      </a:r>
                      <a:r>
                        <a:rPr lang="en-US" altLang="zh-CN" sz="1000" u="none" strike="noStrike" dirty="0">
                          <a:effectLst/>
                        </a:rPr>
                        <a:t>30%→40%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1001">
                <a:tc>
                  <a:txBody>
                    <a:bodyPr/>
                    <a:lstStyle/>
                    <a:p>
                      <a:pPr marL="1188000" algn="l" fontAlgn="ctr"/>
                      <a:r>
                        <a:rPr lang="zh-CN" altLang="en-US" sz="1000" u="none" strike="noStrike" dirty="0">
                          <a:effectLst/>
                        </a:rPr>
                        <a:t>森赫电梯     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电梯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 smtClean="0">
                          <a:effectLst/>
                        </a:rPr>
                        <a:t>订单交期</a:t>
                      </a:r>
                      <a:r>
                        <a:rPr lang="zh-CN" altLang="en-US" sz="1000" u="none" strike="noStrike" dirty="0">
                          <a:effectLst/>
                        </a:rPr>
                        <a:t>：</a:t>
                      </a:r>
                      <a:r>
                        <a:rPr lang="en-US" altLang="zh-CN" sz="1000" u="none" strike="noStrike" dirty="0">
                          <a:effectLst/>
                        </a:rPr>
                        <a:t>20</a:t>
                      </a:r>
                      <a:r>
                        <a:rPr lang="zh-CN" altLang="en-US" sz="1000" u="none" strike="noStrike" dirty="0">
                          <a:effectLst/>
                        </a:rPr>
                        <a:t>天→</a:t>
                      </a:r>
                      <a:r>
                        <a:rPr lang="en-US" altLang="zh-CN" sz="1000" u="none" strike="noStrike" dirty="0">
                          <a:effectLst/>
                        </a:rPr>
                        <a:t>10</a:t>
                      </a:r>
                      <a:r>
                        <a:rPr lang="zh-CN" altLang="en-US" sz="1000" u="none" strike="noStrike" dirty="0">
                          <a:effectLst/>
                        </a:rPr>
                        <a:t>天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生产准时完工率：无统计→</a:t>
                      </a:r>
                      <a:r>
                        <a:rPr lang="en-US" altLang="zh-CN" sz="1000" u="none" strike="noStrike" dirty="0">
                          <a:effectLst/>
                        </a:rPr>
                        <a:t>85%</a:t>
                      </a:r>
                      <a:br>
                        <a:rPr lang="en-US" altLang="zh-CN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研发周期：</a:t>
                      </a:r>
                      <a:r>
                        <a:rPr lang="en-US" altLang="zh-CN" sz="1000" u="none" strike="noStrike" dirty="0">
                          <a:effectLst/>
                        </a:rPr>
                        <a:t>5</a:t>
                      </a:r>
                      <a:r>
                        <a:rPr lang="zh-CN" altLang="en-US" sz="1000" u="none" strike="noStrike" dirty="0">
                          <a:effectLst/>
                        </a:rPr>
                        <a:t>天→  </a:t>
                      </a:r>
                      <a:r>
                        <a:rPr lang="en-US" altLang="zh-CN" sz="1000" u="none" strike="noStrike" dirty="0">
                          <a:effectLst/>
                        </a:rPr>
                        <a:t>3</a:t>
                      </a:r>
                      <a:r>
                        <a:rPr lang="zh-CN" altLang="en-US" sz="1000" u="none" strike="noStrike" dirty="0">
                          <a:effectLst/>
                        </a:rPr>
                        <a:t>天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1001">
                <a:tc>
                  <a:txBody>
                    <a:bodyPr/>
                    <a:lstStyle/>
                    <a:p>
                      <a:pPr marL="1188000" algn="l" fontAlgn="ctr"/>
                      <a:r>
                        <a:rPr lang="zh-CN" altLang="en-US" sz="1000" u="none" strike="noStrike" dirty="0">
                          <a:effectLst/>
                        </a:rPr>
                        <a:t>新大陆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POS</a:t>
                      </a:r>
                      <a:r>
                        <a:rPr lang="zh-CN" altLang="en-US" sz="1000" u="none" strike="noStrike" dirty="0">
                          <a:effectLst/>
                        </a:rPr>
                        <a:t>机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交付周期：</a:t>
                      </a:r>
                      <a:r>
                        <a:rPr lang="en-US" altLang="zh-CN" sz="1000" u="none" strike="noStrike" dirty="0">
                          <a:effectLst/>
                        </a:rPr>
                        <a:t>10</a:t>
                      </a:r>
                      <a:r>
                        <a:rPr lang="zh-CN" altLang="en-US" sz="1000" u="none" strike="noStrike" dirty="0">
                          <a:effectLst/>
                        </a:rPr>
                        <a:t>天→</a:t>
                      </a:r>
                      <a:r>
                        <a:rPr lang="en-US" altLang="zh-CN" sz="1000" u="none" strike="noStrike" dirty="0">
                          <a:effectLst/>
                        </a:rPr>
                        <a:t>5</a:t>
                      </a:r>
                      <a:r>
                        <a:rPr lang="zh-CN" altLang="en-US" sz="1000" u="none" strike="noStrike" dirty="0">
                          <a:effectLst/>
                        </a:rPr>
                        <a:t>天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预测准确率：</a:t>
                      </a:r>
                      <a:r>
                        <a:rPr lang="en-US" altLang="zh-CN" sz="1000" u="none" strike="noStrike" dirty="0">
                          <a:effectLst/>
                        </a:rPr>
                        <a:t>50%→ 93%</a:t>
                      </a:r>
                      <a:br>
                        <a:rPr lang="en-US" altLang="zh-CN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 smtClean="0">
                          <a:effectLst/>
                        </a:rPr>
                        <a:t>计划执行率</a:t>
                      </a:r>
                      <a:r>
                        <a:rPr lang="zh-CN" altLang="en-US" sz="1000" u="none" strike="noStrike" dirty="0">
                          <a:effectLst/>
                        </a:rPr>
                        <a:t>：无法统计→  </a:t>
                      </a:r>
                      <a:r>
                        <a:rPr lang="en-US" altLang="zh-CN" sz="1000" u="none" strike="noStrike" dirty="0">
                          <a:effectLst/>
                        </a:rPr>
                        <a:t>95%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1001">
                <a:tc>
                  <a:txBody>
                    <a:bodyPr/>
                    <a:lstStyle/>
                    <a:p>
                      <a:pPr marL="1188000" algn="l" fontAlgn="ctr"/>
                      <a:r>
                        <a:rPr lang="zh-CN" altLang="en-US" sz="1000" u="none" strike="noStrike" dirty="0" smtClean="0">
                          <a:effectLst/>
                        </a:rPr>
                        <a:t>广涛厨卫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燃气热水器的主件热交换器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准时交付率：</a:t>
                      </a:r>
                      <a:r>
                        <a:rPr lang="en-US" altLang="zh-CN" sz="1000" u="none" strike="noStrike" dirty="0">
                          <a:effectLst/>
                        </a:rPr>
                        <a:t>50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%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→</a:t>
                      </a:r>
                      <a:r>
                        <a:rPr lang="en-US" altLang="zh-CN" sz="1000" u="none" strike="noStrike" dirty="0">
                          <a:effectLst/>
                        </a:rPr>
                        <a:t>85%</a:t>
                      </a:r>
                      <a:br>
                        <a:rPr lang="en-US" altLang="zh-CN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生产周期：</a:t>
                      </a:r>
                      <a:r>
                        <a:rPr lang="en-US" altLang="zh-CN" sz="1000" u="none" strike="noStrike" dirty="0">
                          <a:effectLst/>
                        </a:rPr>
                        <a:t>20</a:t>
                      </a:r>
                      <a:r>
                        <a:rPr lang="zh-CN" altLang="en-US" sz="1000" u="none" strike="noStrike" dirty="0">
                          <a:effectLst/>
                        </a:rPr>
                        <a:t>天→</a:t>
                      </a:r>
                      <a:r>
                        <a:rPr lang="en-US" altLang="zh-CN" sz="1000" u="none" strike="noStrike" dirty="0">
                          <a:effectLst/>
                        </a:rPr>
                        <a:t>12</a:t>
                      </a:r>
                      <a:r>
                        <a:rPr lang="zh-CN" altLang="en-US" sz="1000" u="none" strike="noStrike" dirty="0">
                          <a:effectLst/>
                        </a:rPr>
                        <a:t>天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1001">
                <a:tc>
                  <a:txBody>
                    <a:bodyPr/>
                    <a:lstStyle/>
                    <a:p>
                      <a:pPr marL="1188000" algn="l" fontAlgn="ctr"/>
                      <a:r>
                        <a:rPr lang="zh-CN" altLang="en-US" sz="1000" u="none" strike="noStrike" dirty="0">
                          <a:effectLst/>
                        </a:rPr>
                        <a:t>睿澤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企業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 smtClean="0">
                          <a:effectLst/>
                        </a:rPr>
                        <a:t>空气芳香制造剂</a:t>
                      </a:r>
                      <a:r>
                        <a:rPr lang="zh-CN" altLang="en-US" sz="1000" u="none" strike="noStrike" dirty="0">
                          <a:effectLst/>
                        </a:rPr>
                        <a:t/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   结账周期：   </a:t>
                      </a:r>
                      <a:r>
                        <a:rPr lang="en-US" altLang="zh-CN" sz="1000" u="none" strike="noStrike" dirty="0">
                          <a:effectLst/>
                        </a:rPr>
                        <a:t>23</a:t>
                      </a:r>
                      <a:r>
                        <a:rPr lang="zh-CN" altLang="en-US" sz="1000" u="none" strike="noStrike" dirty="0">
                          <a:effectLst/>
                        </a:rPr>
                        <a:t>日→</a:t>
                      </a:r>
                      <a:r>
                        <a:rPr lang="en-US" altLang="zh-CN" sz="1000" u="none" strike="noStrike" dirty="0">
                          <a:effectLst/>
                        </a:rPr>
                        <a:t>5</a:t>
                      </a:r>
                      <a:r>
                        <a:rPr lang="zh-CN" altLang="en-US" sz="1000" u="none" strike="noStrike" dirty="0">
                          <a:effectLst/>
                        </a:rPr>
                        <a:t>日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 smtClean="0">
                          <a:effectLst/>
                        </a:rPr>
                        <a:t>订单交期：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60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天→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30</a:t>
                      </a: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1001">
                <a:tc>
                  <a:txBody>
                    <a:bodyPr/>
                    <a:lstStyle/>
                    <a:p>
                      <a:pPr marL="1188000" algn="l" fontAlgn="ctr"/>
                      <a:r>
                        <a:rPr lang="de-DE" sz="1000" u="none" strike="noStrike" dirty="0" err="1">
                          <a:effectLst/>
                        </a:rPr>
                        <a:t>天赐高新</a:t>
                      </a:r>
                      <a:r>
                        <a:rPr lang="de-DE" sz="1000" u="none" strike="noStrike" dirty="0">
                          <a:effectLst/>
                        </a:rPr>
                        <a:t>     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个人护理品材料、锂离子电池材料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、</a:t>
                      </a:r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000" u="none" strike="noStrike" dirty="0" smtClean="0">
                          <a:effectLst/>
                        </a:rPr>
                        <a:t>有机</a:t>
                      </a:r>
                      <a:r>
                        <a:rPr lang="zh-CN" altLang="en-US" sz="1000" u="none" strike="noStrike" dirty="0">
                          <a:effectLst/>
                        </a:rPr>
                        <a:t>硅橡胶材料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dirty="0">
                          <a:effectLst/>
                        </a:rPr>
                        <a:t>交付周期：7天→ 2天</a:t>
                      </a:r>
                      <a:br>
                        <a:rPr lang="is-IS" sz="1000" u="none" strike="noStrike" dirty="0">
                          <a:effectLst/>
                        </a:rPr>
                      </a:br>
                      <a:r>
                        <a:rPr lang="is-IS" sz="1000" u="none" strike="noStrike" dirty="0">
                          <a:effectLst/>
                        </a:rPr>
                        <a:t>   结账周期：   19日→2日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1001">
                <a:tc>
                  <a:txBody>
                    <a:bodyPr/>
                    <a:lstStyle/>
                    <a:p>
                      <a:pPr marL="1188000" algn="l" fontAlgn="ctr"/>
                      <a:r>
                        <a:rPr lang="zh-CN" altLang="en-US" sz="1000" u="none" strike="noStrike" dirty="0">
                          <a:effectLst/>
                        </a:rPr>
                        <a:t>理想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电器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中小型电机、特种电机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订单交货周期：</a:t>
                      </a:r>
                      <a:r>
                        <a:rPr lang="en-US" altLang="zh-CN" sz="1000" u="none" strike="noStrike" dirty="0">
                          <a:effectLst/>
                        </a:rPr>
                        <a:t>60</a:t>
                      </a:r>
                      <a:r>
                        <a:rPr lang="zh-CN" altLang="en-US" sz="1000" u="none" strike="noStrike" dirty="0">
                          <a:effectLst/>
                        </a:rPr>
                        <a:t>天 →</a:t>
                      </a:r>
                      <a:r>
                        <a:rPr lang="en-US" altLang="zh-CN" sz="1000" u="none" strike="noStrike" dirty="0">
                          <a:effectLst/>
                        </a:rPr>
                        <a:t>46</a:t>
                      </a:r>
                      <a:r>
                        <a:rPr lang="zh-CN" altLang="en-US" sz="1000" u="none" strike="noStrike" dirty="0">
                          <a:effectLst/>
                        </a:rPr>
                        <a:t>天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物料库存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准确率：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67%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→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93</a:t>
                      </a:r>
                      <a:r>
                        <a:rPr lang="en-US" altLang="zh-CN" sz="1000" u="none" strike="noStrike" dirty="0">
                          <a:effectLst/>
                        </a:rPr>
                        <a:t>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1001">
                <a:tc>
                  <a:txBody>
                    <a:bodyPr/>
                    <a:lstStyle/>
                    <a:p>
                      <a:pPr marL="1188000" algn="l" fontAlgn="ctr"/>
                      <a:r>
                        <a:rPr lang="zh-CN" altLang="en-US" sz="1000" u="none" strike="noStrike" dirty="0">
                          <a:effectLst/>
                        </a:rPr>
                        <a:t>龙腾机电     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小型风冷发电机组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，</a:t>
                      </a:r>
                      <a:endParaRPr lang="en-US" altLang="zh-CN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000" u="none" strike="noStrike" dirty="0" smtClean="0">
                          <a:effectLst/>
                        </a:rPr>
                        <a:t>小型</a:t>
                      </a:r>
                      <a:r>
                        <a:rPr lang="zh-CN" altLang="en-US" sz="1000" u="none" strike="noStrike" dirty="0">
                          <a:effectLst/>
                        </a:rPr>
                        <a:t>风冷电动机，割草机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订单交货周期：</a:t>
                      </a:r>
                      <a:r>
                        <a:rPr lang="en-US" altLang="zh-CN" sz="1000" u="none" strike="noStrike" dirty="0">
                          <a:effectLst/>
                        </a:rPr>
                        <a:t>59</a:t>
                      </a:r>
                      <a:r>
                        <a:rPr lang="zh-CN" altLang="en-US" sz="1000" u="none" strike="noStrike" dirty="0">
                          <a:effectLst/>
                        </a:rPr>
                        <a:t>天 → </a:t>
                      </a:r>
                      <a:r>
                        <a:rPr lang="en-US" altLang="zh-CN" sz="1000" u="none" strike="noStrike" dirty="0">
                          <a:effectLst/>
                        </a:rPr>
                        <a:t>44</a:t>
                      </a:r>
                      <a:r>
                        <a:rPr lang="zh-CN" altLang="en-US" sz="1000" u="none" strike="noStrike" dirty="0">
                          <a:effectLst/>
                        </a:rPr>
                        <a:t>天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采购到货及</a:t>
                      </a:r>
                      <a:r>
                        <a:rPr lang="zh-CN" altLang="en-US" sz="1000" u="none" strike="noStrike" dirty="0" smtClean="0">
                          <a:effectLst/>
                        </a:rPr>
                        <a:t>时率：</a:t>
                      </a:r>
                      <a:r>
                        <a:rPr lang="en-US" altLang="zh-CN" sz="1000" u="none" strike="noStrike" dirty="0" smtClean="0">
                          <a:effectLst/>
                        </a:rPr>
                        <a:t>49</a:t>
                      </a:r>
                      <a:r>
                        <a:rPr lang="en-US" altLang="zh-CN" sz="1000" u="none" strike="noStrike" dirty="0">
                          <a:effectLst/>
                        </a:rPr>
                        <a:t>%→82%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JhengHei Light" charset="-120"/>
                      </a:endParaRPr>
                    </a:p>
                  </a:txBody>
                  <a:tcPr marL="10865" marR="10865" marT="10865" marB="0"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0" y="2597974"/>
            <a:ext cx="707332" cy="3201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3" r="7276"/>
          <a:stretch/>
        </p:blipFill>
        <p:spPr>
          <a:xfrm>
            <a:off x="882860" y="3097242"/>
            <a:ext cx="707342" cy="43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20" y="5027838"/>
            <a:ext cx="766093" cy="250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t="35909" r="15537" b="31647"/>
          <a:stretch/>
        </p:blipFill>
        <p:spPr>
          <a:xfrm>
            <a:off x="738982" y="2002284"/>
            <a:ext cx="844331" cy="32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59"/>
          <a:stretch/>
        </p:blipFill>
        <p:spPr>
          <a:xfrm>
            <a:off x="930442" y="4333579"/>
            <a:ext cx="461409" cy="46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1" y="5677720"/>
            <a:ext cx="784502" cy="2004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5" y="6149806"/>
            <a:ext cx="563034" cy="406400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882860" y="3699055"/>
            <a:ext cx="876667" cy="497181"/>
            <a:chOff x="837890" y="3699055"/>
            <a:chExt cx="876667" cy="497181"/>
          </a:xfrm>
        </p:grpSpPr>
        <p:grpSp>
          <p:nvGrpSpPr>
            <p:cNvPr id="16" name="组 15"/>
            <p:cNvGrpSpPr/>
            <p:nvPr/>
          </p:nvGrpSpPr>
          <p:grpSpPr>
            <a:xfrm>
              <a:off x="837890" y="3755501"/>
              <a:ext cx="559261" cy="440735"/>
              <a:chOff x="837890" y="3755501"/>
              <a:chExt cx="559261" cy="44073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238" y="3755501"/>
                <a:ext cx="402564" cy="397532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837890" y="4042348"/>
                <a:ext cx="55926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400" dirty="0" smtClean="0"/>
                  <a:t>GUANGTAO</a:t>
                </a:r>
                <a:endParaRPr kumimoji="1" lang="zh-CN" altLang="en-US" sz="400" dirty="0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155296" y="3699055"/>
              <a:ext cx="55926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600" dirty="0" smtClean="0">
                  <a:solidFill>
                    <a:srgbClr val="787878"/>
                  </a:solidFill>
                </a:rPr>
                <a:t>®</a:t>
              </a:r>
              <a:endParaRPr kumimoji="1" lang="zh-CN" altLang="en-US" sz="600" dirty="0">
                <a:solidFill>
                  <a:srgbClr val="787878"/>
                </a:solidFill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8462481" y="1828459"/>
            <a:ext cx="849847" cy="576125"/>
            <a:chOff x="6588975" y="2918444"/>
            <a:chExt cx="1300656" cy="881736"/>
          </a:xfrm>
        </p:grpSpPr>
        <p:cxnSp>
          <p:nvCxnSpPr>
            <p:cNvPr id="19" name="直线连接符 18"/>
            <p:cNvCxnSpPr/>
            <p:nvPr/>
          </p:nvCxnSpPr>
          <p:spPr>
            <a:xfrm>
              <a:off x="7069015" y="3716215"/>
              <a:ext cx="820616" cy="0"/>
            </a:xfrm>
            <a:prstGeom prst="line">
              <a:avLst/>
            </a:prstGeom>
            <a:ln w="19050">
              <a:solidFill>
                <a:srgbClr val="FF27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 flipV="1">
              <a:off x="7069015" y="3036277"/>
              <a:ext cx="0" cy="679938"/>
            </a:xfrm>
            <a:prstGeom prst="line">
              <a:avLst/>
            </a:prstGeom>
            <a:ln w="19050">
              <a:solidFill>
                <a:srgbClr val="FF27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上箭头 11"/>
            <p:cNvSpPr/>
            <p:nvPr/>
          </p:nvSpPr>
          <p:spPr>
            <a:xfrm rot="3567636">
              <a:off x="7357713" y="3131021"/>
              <a:ext cx="303341" cy="652259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FF272B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588975" y="2952309"/>
              <a:ext cx="532024" cy="847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毛利率</a:t>
              </a:r>
              <a:endPara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95179" y="2918444"/>
              <a:ext cx="872163" cy="38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b="1" dirty="0" smtClean="0">
                  <a:solidFill>
                    <a:srgbClr val="FF272B"/>
                  </a:solidFill>
                </a:rPr>
                <a:t>2.5%</a:t>
              </a:r>
              <a:endParaRPr kumimoji="1" lang="zh-CN" altLang="en-US" sz="1000" b="1" dirty="0">
                <a:solidFill>
                  <a:srgbClr val="FF272B"/>
                </a:solidFill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9913370" y="1809829"/>
            <a:ext cx="849847" cy="576125"/>
            <a:chOff x="6588975" y="2918444"/>
            <a:chExt cx="1300656" cy="881735"/>
          </a:xfrm>
        </p:grpSpPr>
        <p:cxnSp>
          <p:nvCxnSpPr>
            <p:cNvPr id="30" name="直线连接符 29"/>
            <p:cNvCxnSpPr/>
            <p:nvPr/>
          </p:nvCxnSpPr>
          <p:spPr>
            <a:xfrm>
              <a:off x="7069015" y="3716215"/>
              <a:ext cx="820616" cy="0"/>
            </a:xfrm>
            <a:prstGeom prst="line">
              <a:avLst/>
            </a:prstGeom>
            <a:ln w="19050">
              <a:solidFill>
                <a:srgbClr val="FF27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 flipV="1">
              <a:off x="7069015" y="3036277"/>
              <a:ext cx="0" cy="679938"/>
            </a:xfrm>
            <a:prstGeom prst="line">
              <a:avLst/>
            </a:prstGeom>
            <a:ln w="19050">
              <a:solidFill>
                <a:srgbClr val="FF27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上箭头 11"/>
            <p:cNvSpPr/>
            <p:nvPr/>
          </p:nvSpPr>
          <p:spPr>
            <a:xfrm rot="3567636">
              <a:off x="7357713" y="3131021"/>
              <a:ext cx="303341" cy="652259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FF272B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88975" y="2952308"/>
              <a:ext cx="532024" cy="847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接单量</a:t>
              </a:r>
              <a:endPara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995179" y="2918444"/>
              <a:ext cx="872163" cy="38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b="1" dirty="0" smtClean="0">
                  <a:solidFill>
                    <a:srgbClr val="FF272B"/>
                  </a:solidFill>
                </a:rPr>
                <a:t>37%</a:t>
              </a:r>
              <a:endParaRPr kumimoji="1" lang="zh-CN" altLang="en-US" sz="1000" b="1" dirty="0">
                <a:solidFill>
                  <a:srgbClr val="FF272B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9117456" y="1819397"/>
            <a:ext cx="7146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/>
              <a:t>（</a:t>
            </a:r>
            <a:r>
              <a:rPr lang="en-US" altLang="zh-CN" sz="1000" dirty="0" smtClean="0"/>
              <a:t>500</a:t>
            </a:r>
            <a:r>
              <a:rPr lang="zh-CN" altLang="en-US" sz="1000" dirty="0"/>
              <a:t>万</a:t>
            </a:r>
            <a:r>
              <a:rPr lang="zh-CN" altLang="en-US" sz="1000" dirty="0" smtClean="0"/>
              <a:t>）</a:t>
            </a:r>
            <a:endParaRPr lang="zh-CN" altLang="en-US" sz="1000" dirty="0"/>
          </a:p>
        </p:txBody>
      </p:sp>
      <p:grpSp>
        <p:nvGrpSpPr>
          <p:cNvPr id="35" name="组 34"/>
          <p:cNvGrpSpPr/>
          <p:nvPr/>
        </p:nvGrpSpPr>
        <p:grpSpPr>
          <a:xfrm>
            <a:off x="8462480" y="2448533"/>
            <a:ext cx="1049975" cy="521262"/>
            <a:chOff x="6588975" y="2918444"/>
            <a:chExt cx="1606944" cy="797771"/>
          </a:xfrm>
        </p:grpSpPr>
        <p:cxnSp>
          <p:nvCxnSpPr>
            <p:cNvPr id="36" name="直线连接符 35"/>
            <p:cNvCxnSpPr/>
            <p:nvPr/>
          </p:nvCxnSpPr>
          <p:spPr>
            <a:xfrm>
              <a:off x="7069015" y="3716215"/>
              <a:ext cx="820616" cy="0"/>
            </a:xfrm>
            <a:prstGeom prst="line">
              <a:avLst/>
            </a:prstGeom>
            <a:ln w="19050">
              <a:solidFill>
                <a:srgbClr val="FF27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 flipV="1">
              <a:off x="7069015" y="3036277"/>
              <a:ext cx="0" cy="679938"/>
            </a:xfrm>
            <a:prstGeom prst="line">
              <a:avLst/>
            </a:prstGeom>
            <a:ln w="19050">
              <a:solidFill>
                <a:srgbClr val="FF27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上箭头 11"/>
            <p:cNvSpPr/>
            <p:nvPr/>
          </p:nvSpPr>
          <p:spPr>
            <a:xfrm rot="3567636">
              <a:off x="7357713" y="3131021"/>
              <a:ext cx="303341" cy="652259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FF272B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588975" y="2952309"/>
              <a:ext cx="532024" cy="61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营收</a:t>
              </a:r>
              <a:endPara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995177" y="2918444"/>
              <a:ext cx="1200742" cy="376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增长</a:t>
              </a:r>
              <a:r>
                <a:rPr kumimoji="1" lang="en-US" altLang="zh-CN" sz="1000" b="1" dirty="0" smtClean="0">
                  <a:solidFill>
                    <a:srgbClr val="FF272B"/>
                  </a:solidFill>
                </a:rPr>
                <a:t>1.2</a:t>
              </a:r>
              <a:r>
                <a:rPr kumimoji="1" lang="zh-CN" altLang="en-US" sz="1000" b="1" dirty="0" smtClean="0">
                  <a:solidFill>
                    <a:srgbClr val="FF272B"/>
                  </a:solidFill>
                </a:rPr>
                <a:t>亿</a:t>
              </a:r>
              <a:endParaRPr kumimoji="1" lang="zh-CN" altLang="en-US" sz="1000" b="1" dirty="0">
                <a:solidFill>
                  <a:srgbClr val="FF272B"/>
                </a:solidFill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8373191" y="3663909"/>
            <a:ext cx="980188" cy="521261"/>
            <a:chOff x="6389493" y="2918444"/>
            <a:chExt cx="1500138" cy="797771"/>
          </a:xfrm>
        </p:grpSpPr>
        <p:cxnSp>
          <p:nvCxnSpPr>
            <p:cNvPr id="48" name="直线连接符 47"/>
            <p:cNvCxnSpPr/>
            <p:nvPr/>
          </p:nvCxnSpPr>
          <p:spPr>
            <a:xfrm>
              <a:off x="7069015" y="3716215"/>
              <a:ext cx="820616" cy="0"/>
            </a:xfrm>
            <a:prstGeom prst="line">
              <a:avLst/>
            </a:prstGeom>
            <a:ln w="19050">
              <a:solidFill>
                <a:srgbClr val="FF27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48"/>
            <p:cNvCxnSpPr/>
            <p:nvPr/>
          </p:nvCxnSpPr>
          <p:spPr>
            <a:xfrm flipV="1">
              <a:off x="7069015" y="3036277"/>
              <a:ext cx="0" cy="679938"/>
            </a:xfrm>
            <a:prstGeom prst="line">
              <a:avLst/>
            </a:prstGeom>
            <a:ln w="19050">
              <a:solidFill>
                <a:srgbClr val="FF27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上箭头 11"/>
            <p:cNvSpPr/>
            <p:nvPr/>
          </p:nvSpPr>
          <p:spPr>
            <a:xfrm rot="3567636">
              <a:off x="7357713" y="3131021"/>
              <a:ext cx="303341" cy="652259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FF272B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389493" y="2952309"/>
              <a:ext cx="761930" cy="612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生产效率</a:t>
              </a:r>
              <a:endParaRPr kumimoji="1"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995179" y="2918444"/>
              <a:ext cx="872163" cy="38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b="1" dirty="0" smtClean="0">
                  <a:solidFill>
                    <a:srgbClr val="FF272B"/>
                  </a:solidFill>
                </a:rPr>
                <a:t>30%</a:t>
              </a:r>
              <a:endParaRPr kumimoji="1" lang="zh-CN" altLang="en-US" sz="1000" b="1" dirty="0">
                <a:solidFill>
                  <a:srgbClr val="FF272B"/>
                </a:solidFill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9913370" y="2418031"/>
            <a:ext cx="849847" cy="521263"/>
            <a:chOff x="6588975" y="2918444"/>
            <a:chExt cx="1300656" cy="797771"/>
          </a:xfrm>
        </p:grpSpPr>
        <p:cxnSp>
          <p:nvCxnSpPr>
            <p:cNvPr id="60" name="直线连接符 59"/>
            <p:cNvCxnSpPr/>
            <p:nvPr/>
          </p:nvCxnSpPr>
          <p:spPr>
            <a:xfrm>
              <a:off x="7069015" y="3716215"/>
              <a:ext cx="820616" cy="0"/>
            </a:xfrm>
            <a:prstGeom prst="line">
              <a:avLst/>
            </a:prstGeom>
            <a:ln w="19050">
              <a:solidFill>
                <a:srgbClr val="6EA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/>
            <p:nvPr/>
          </p:nvCxnSpPr>
          <p:spPr>
            <a:xfrm flipV="1">
              <a:off x="7069015" y="3036277"/>
              <a:ext cx="0" cy="679938"/>
            </a:xfrm>
            <a:prstGeom prst="line">
              <a:avLst/>
            </a:prstGeom>
            <a:ln w="19050">
              <a:solidFill>
                <a:srgbClr val="6EA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上箭头 11"/>
            <p:cNvSpPr/>
            <p:nvPr/>
          </p:nvSpPr>
          <p:spPr>
            <a:xfrm rot="7201305">
              <a:off x="7327590" y="3104677"/>
              <a:ext cx="303341" cy="652259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6EAFFF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6588975" y="2952308"/>
              <a:ext cx="532024" cy="612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库存</a:t>
              </a:r>
              <a:endPara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995179" y="2918444"/>
              <a:ext cx="872163" cy="38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b="1" dirty="0" smtClean="0">
                  <a:solidFill>
                    <a:srgbClr val="6EAFFF"/>
                  </a:solidFill>
                </a:rPr>
                <a:t>1</a:t>
              </a:r>
              <a:r>
                <a:rPr kumimoji="1" lang="zh-CN" altLang="en-US" sz="1000" b="1" dirty="0" smtClean="0">
                  <a:solidFill>
                    <a:srgbClr val="6EAFFF"/>
                  </a:solidFill>
                </a:rPr>
                <a:t>亿</a:t>
              </a:r>
              <a:endParaRPr kumimoji="1" lang="zh-CN" altLang="en-US" sz="1000" b="1" dirty="0">
                <a:solidFill>
                  <a:srgbClr val="6EAFFF"/>
                </a:solidFill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9921657" y="3649307"/>
            <a:ext cx="849847" cy="521263"/>
            <a:chOff x="6588975" y="2918444"/>
            <a:chExt cx="1300656" cy="797771"/>
          </a:xfrm>
        </p:grpSpPr>
        <p:cxnSp>
          <p:nvCxnSpPr>
            <p:cNvPr id="66" name="直线连接符 65"/>
            <p:cNvCxnSpPr/>
            <p:nvPr/>
          </p:nvCxnSpPr>
          <p:spPr>
            <a:xfrm>
              <a:off x="7069015" y="3716215"/>
              <a:ext cx="820616" cy="0"/>
            </a:xfrm>
            <a:prstGeom prst="line">
              <a:avLst/>
            </a:prstGeom>
            <a:ln w="19050">
              <a:solidFill>
                <a:srgbClr val="6EA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/>
            <p:cNvCxnSpPr/>
            <p:nvPr/>
          </p:nvCxnSpPr>
          <p:spPr>
            <a:xfrm flipV="1">
              <a:off x="7069015" y="3036277"/>
              <a:ext cx="0" cy="679938"/>
            </a:xfrm>
            <a:prstGeom prst="line">
              <a:avLst/>
            </a:prstGeom>
            <a:ln w="19050">
              <a:solidFill>
                <a:srgbClr val="6EA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上箭头 11"/>
            <p:cNvSpPr/>
            <p:nvPr/>
          </p:nvSpPr>
          <p:spPr>
            <a:xfrm rot="7201305">
              <a:off x="7327590" y="3104677"/>
              <a:ext cx="303341" cy="652259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6EAFFF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588975" y="2952308"/>
              <a:ext cx="532024" cy="612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存货</a:t>
              </a:r>
              <a:endPara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995179" y="2918444"/>
              <a:ext cx="872163" cy="38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b="1" dirty="0" smtClean="0">
                  <a:solidFill>
                    <a:srgbClr val="6EAFFF"/>
                  </a:solidFill>
                </a:rPr>
                <a:t>17%</a:t>
              </a:r>
              <a:endParaRPr kumimoji="1" lang="zh-CN" altLang="en-US" sz="1000" b="1" dirty="0">
                <a:solidFill>
                  <a:srgbClr val="6EAFFF"/>
                </a:solidFill>
              </a:endParaRPr>
            </a:p>
          </p:txBody>
        </p:sp>
      </p:grpSp>
      <p:grpSp>
        <p:nvGrpSpPr>
          <p:cNvPr id="71" name="组 70"/>
          <p:cNvGrpSpPr/>
          <p:nvPr/>
        </p:nvGrpSpPr>
        <p:grpSpPr>
          <a:xfrm>
            <a:off x="8383921" y="2998851"/>
            <a:ext cx="1010791" cy="635891"/>
            <a:chOff x="5419317" y="1540798"/>
            <a:chExt cx="1446132" cy="909763"/>
          </a:xfrm>
        </p:grpSpPr>
        <p:grpSp>
          <p:nvGrpSpPr>
            <p:cNvPr id="72" name="组 71"/>
            <p:cNvGrpSpPr/>
            <p:nvPr/>
          </p:nvGrpSpPr>
          <p:grpSpPr>
            <a:xfrm>
              <a:off x="6016978" y="1708550"/>
              <a:ext cx="820616" cy="679938"/>
              <a:chOff x="7069015" y="3036277"/>
              <a:chExt cx="820616" cy="679938"/>
            </a:xfrm>
          </p:grpSpPr>
          <p:cxnSp>
            <p:nvCxnSpPr>
              <p:cNvPr id="79" name="直线连接符 78"/>
              <p:cNvCxnSpPr/>
              <p:nvPr/>
            </p:nvCxnSpPr>
            <p:spPr>
              <a:xfrm>
                <a:off x="7069015" y="3716215"/>
                <a:ext cx="820616" cy="0"/>
              </a:xfrm>
              <a:prstGeom prst="line">
                <a:avLst/>
              </a:prstGeom>
              <a:ln w="19050">
                <a:solidFill>
                  <a:srgbClr val="FF27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/>
              <p:cNvCxnSpPr/>
              <p:nvPr/>
            </p:nvCxnSpPr>
            <p:spPr>
              <a:xfrm flipV="1">
                <a:off x="7069015" y="3036277"/>
                <a:ext cx="0" cy="679938"/>
              </a:xfrm>
              <a:prstGeom prst="line">
                <a:avLst/>
              </a:prstGeom>
              <a:ln w="19050">
                <a:solidFill>
                  <a:srgbClr val="FF27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矩形 72"/>
            <p:cNvSpPr/>
            <p:nvPr/>
          </p:nvSpPr>
          <p:spPr>
            <a:xfrm>
              <a:off x="6110371" y="2179729"/>
              <a:ext cx="213395" cy="1854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482404" y="1994226"/>
              <a:ext cx="213395" cy="3709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809275" y="1730226"/>
              <a:ext cx="835742" cy="50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 smtClean="0">
                  <a:solidFill>
                    <a:srgbClr val="FF272B"/>
                  </a:solidFill>
                </a:rPr>
                <a:t>40</a:t>
              </a:r>
            </a:p>
            <a:p>
              <a:pPr algn="ctr"/>
              <a:r>
                <a:rPr kumimoji="1" lang="zh-CN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万台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296830" y="1540798"/>
              <a:ext cx="568619" cy="50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 smtClean="0">
                  <a:solidFill>
                    <a:srgbClr val="FF272B"/>
                  </a:solidFill>
                </a:rPr>
                <a:t>80</a:t>
              </a:r>
            </a:p>
            <a:p>
              <a:pPr algn="ctr"/>
              <a:r>
                <a:rPr kumimoji="1" lang="zh-CN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万台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上箭头 11"/>
            <p:cNvSpPr/>
            <p:nvPr/>
          </p:nvSpPr>
          <p:spPr>
            <a:xfrm rot="3214494">
              <a:off x="6332552" y="2071071"/>
              <a:ext cx="141068" cy="303330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FF272B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419317" y="1624934"/>
              <a:ext cx="676619" cy="825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平均</a:t>
              </a:r>
              <a:r>
                <a:rPr kumimoji="1" lang="zh-CN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接单量</a:t>
              </a:r>
              <a:endParaRPr kumimoji="1" lang="zh-CN" altLang="en-US" sz="1050" b="1" dirty="0">
                <a:solidFill>
                  <a:srgbClr val="FF272B"/>
                </a:solidFill>
              </a:endParaRPr>
            </a:p>
          </p:txBody>
        </p:sp>
      </p:grpSp>
      <p:grpSp>
        <p:nvGrpSpPr>
          <p:cNvPr id="91" name="组 90"/>
          <p:cNvGrpSpPr/>
          <p:nvPr/>
        </p:nvGrpSpPr>
        <p:grpSpPr>
          <a:xfrm>
            <a:off x="9773575" y="2995766"/>
            <a:ext cx="1034791" cy="654117"/>
            <a:chOff x="5384980" y="1540798"/>
            <a:chExt cx="1480469" cy="935839"/>
          </a:xfrm>
        </p:grpSpPr>
        <p:grpSp>
          <p:nvGrpSpPr>
            <p:cNvPr id="92" name="组 91"/>
            <p:cNvGrpSpPr/>
            <p:nvPr/>
          </p:nvGrpSpPr>
          <p:grpSpPr>
            <a:xfrm>
              <a:off x="6016978" y="1708550"/>
              <a:ext cx="820616" cy="679938"/>
              <a:chOff x="7069015" y="3036277"/>
              <a:chExt cx="820616" cy="679938"/>
            </a:xfrm>
          </p:grpSpPr>
          <p:cxnSp>
            <p:nvCxnSpPr>
              <p:cNvPr id="99" name="直线连接符 98"/>
              <p:cNvCxnSpPr/>
              <p:nvPr/>
            </p:nvCxnSpPr>
            <p:spPr>
              <a:xfrm>
                <a:off x="7069015" y="3716215"/>
                <a:ext cx="820616" cy="0"/>
              </a:xfrm>
              <a:prstGeom prst="line">
                <a:avLst/>
              </a:prstGeom>
              <a:ln w="19050">
                <a:solidFill>
                  <a:srgbClr val="6EA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99"/>
              <p:cNvCxnSpPr/>
              <p:nvPr/>
            </p:nvCxnSpPr>
            <p:spPr>
              <a:xfrm flipV="1">
                <a:off x="7069015" y="3036277"/>
                <a:ext cx="0" cy="679938"/>
              </a:xfrm>
              <a:prstGeom prst="line">
                <a:avLst/>
              </a:prstGeom>
              <a:ln w="19050">
                <a:solidFill>
                  <a:srgbClr val="6EA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矩形 92"/>
            <p:cNvSpPr/>
            <p:nvPr/>
          </p:nvSpPr>
          <p:spPr>
            <a:xfrm>
              <a:off x="6110370" y="1994226"/>
              <a:ext cx="213395" cy="3709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6482404" y="2184144"/>
              <a:ext cx="213395" cy="181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5808923" y="1552268"/>
              <a:ext cx="835743" cy="50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 smtClean="0">
                  <a:solidFill>
                    <a:srgbClr val="6EAFFF"/>
                  </a:solidFill>
                </a:rPr>
                <a:t>94</a:t>
              </a:r>
            </a:p>
            <a:p>
              <a:pPr algn="ctr"/>
              <a:r>
                <a:rPr kumimoji="1" lang="zh-CN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万台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6296830" y="1540798"/>
              <a:ext cx="568619" cy="50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 smtClean="0">
                  <a:solidFill>
                    <a:srgbClr val="6EAFFF"/>
                  </a:solidFill>
                </a:rPr>
                <a:t>24</a:t>
              </a:r>
            </a:p>
            <a:p>
              <a:pPr algn="ctr"/>
              <a:r>
                <a:rPr kumimoji="1" lang="zh-CN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万台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上箭头 11"/>
            <p:cNvSpPr/>
            <p:nvPr/>
          </p:nvSpPr>
          <p:spPr>
            <a:xfrm rot="7386904">
              <a:off x="6331141" y="2004559"/>
              <a:ext cx="141068" cy="303330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6EAFFF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5384980" y="1551937"/>
              <a:ext cx="733045" cy="92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原材料周转天数</a:t>
              </a:r>
              <a:endParaRPr kumimoji="1" lang="zh-CN" altLang="en-US" sz="900" b="1" dirty="0">
                <a:solidFill>
                  <a:srgbClr val="FF272B"/>
                </a:solidFill>
              </a:endParaRPr>
            </a:p>
          </p:txBody>
        </p:sp>
      </p:grpSp>
      <p:grpSp>
        <p:nvGrpSpPr>
          <p:cNvPr id="101" name="组 100"/>
          <p:cNvGrpSpPr/>
          <p:nvPr/>
        </p:nvGrpSpPr>
        <p:grpSpPr>
          <a:xfrm>
            <a:off x="7369776" y="4255006"/>
            <a:ext cx="853804" cy="521264"/>
            <a:chOff x="6582919" y="2918444"/>
            <a:chExt cx="1306712" cy="797771"/>
          </a:xfrm>
        </p:grpSpPr>
        <p:cxnSp>
          <p:nvCxnSpPr>
            <p:cNvPr id="102" name="直线连接符 101"/>
            <p:cNvCxnSpPr/>
            <p:nvPr/>
          </p:nvCxnSpPr>
          <p:spPr>
            <a:xfrm>
              <a:off x="7069015" y="3716215"/>
              <a:ext cx="820616" cy="0"/>
            </a:xfrm>
            <a:prstGeom prst="line">
              <a:avLst/>
            </a:prstGeom>
            <a:ln w="19050">
              <a:solidFill>
                <a:srgbClr val="6EA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/>
            <p:nvPr/>
          </p:nvCxnSpPr>
          <p:spPr>
            <a:xfrm flipV="1">
              <a:off x="7069015" y="3036277"/>
              <a:ext cx="0" cy="679938"/>
            </a:xfrm>
            <a:prstGeom prst="line">
              <a:avLst/>
            </a:prstGeom>
            <a:ln w="19050">
              <a:solidFill>
                <a:srgbClr val="6EA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上箭头 11"/>
            <p:cNvSpPr/>
            <p:nvPr/>
          </p:nvSpPr>
          <p:spPr>
            <a:xfrm rot="7201305">
              <a:off x="7327590" y="3104677"/>
              <a:ext cx="303341" cy="652259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6EAFFF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6582919" y="2968262"/>
              <a:ext cx="512088" cy="61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库存</a:t>
              </a:r>
              <a:endPara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6995179" y="2918444"/>
              <a:ext cx="872163" cy="38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00" b="1" dirty="0" smtClean="0">
                  <a:solidFill>
                    <a:srgbClr val="6EAFFF"/>
                  </a:solidFill>
                </a:rPr>
                <a:t>31%</a:t>
              </a:r>
              <a:endParaRPr kumimoji="1" lang="zh-CN" altLang="en-US" sz="1000" b="1" dirty="0">
                <a:solidFill>
                  <a:srgbClr val="6EAFFF"/>
                </a:solidFill>
              </a:endParaRPr>
            </a:p>
          </p:txBody>
        </p:sp>
      </p:grpSp>
      <p:grpSp>
        <p:nvGrpSpPr>
          <p:cNvPr id="107" name="组 106"/>
          <p:cNvGrpSpPr/>
          <p:nvPr/>
        </p:nvGrpSpPr>
        <p:grpSpPr>
          <a:xfrm>
            <a:off x="8907401" y="5387076"/>
            <a:ext cx="1042112" cy="615875"/>
            <a:chOff x="5374506" y="1540798"/>
            <a:chExt cx="1490943" cy="881127"/>
          </a:xfrm>
        </p:grpSpPr>
        <p:grpSp>
          <p:nvGrpSpPr>
            <p:cNvPr id="108" name="组 107"/>
            <p:cNvGrpSpPr/>
            <p:nvPr/>
          </p:nvGrpSpPr>
          <p:grpSpPr>
            <a:xfrm>
              <a:off x="6016978" y="1708550"/>
              <a:ext cx="820616" cy="679938"/>
              <a:chOff x="7069015" y="3036277"/>
              <a:chExt cx="820616" cy="679938"/>
            </a:xfrm>
          </p:grpSpPr>
          <p:cxnSp>
            <p:nvCxnSpPr>
              <p:cNvPr id="115" name="直线连接符 114"/>
              <p:cNvCxnSpPr/>
              <p:nvPr/>
            </p:nvCxnSpPr>
            <p:spPr>
              <a:xfrm>
                <a:off x="7069015" y="3716215"/>
                <a:ext cx="820616" cy="0"/>
              </a:xfrm>
              <a:prstGeom prst="line">
                <a:avLst/>
              </a:prstGeom>
              <a:ln w="19050">
                <a:solidFill>
                  <a:srgbClr val="6EA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115"/>
              <p:cNvCxnSpPr/>
              <p:nvPr/>
            </p:nvCxnSpPr>
            <p:spPr>
              <a:xfrm flipV="1">
                <a:off x="7069015" y="3036277"/>
                <a:ext cx="0" cy="679938"/>
              </a:xfrm>
              <a:prstGeom prst="line">
                <a:avLst/>
              </a:prstGeom>
              <a:ln w="19050">
                <a:solidFill>
                  <a:srgbClr val="6EA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矩形 108"/>
            <p:cNvSpPr/>
            <p:nvPr/>
          </p:nvSpPr>
          <p:spPr>
            <a:xfrm>
              <a:off x="6110370" y="1994226"/>
              <a:ext cx="213395" cy="3709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6482404" y="2184144"/>
              <a:ext cx="213395" cy="181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808923" y="1552268"/>
              <a:ext cx="835743" cy="48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1" dirty="0" smtClean="0">
                  <a:solidFill>
                    <a:srgbClr val="6EAFFF"/>
                  </a:solidFill>
                </a:rPr>
                <a:t>70</a:t>
              </a:r>
            </a:p>
            <a:p>
              <a:pPr algn="ctr"/>
              <a:r>
                <a:rPr kumimoji="1" lang="zh-CN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天</a:t>
              </a:r>
              <a:endParaRPr kumimoji="1"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6296830" y="1540798"/>
              <a:ext cx="568619" cy="50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 smtClean="0">
                  <a:solidFill>
                    <a:srgbClr val="6EAFFF"/>
                  </a:solidFill>
                </a:rPr>
                <a:t>47</a:t>
              </a:r>
            </a:p>
            <a:p>
              <a:pPr algn="ctr"/>
              <a:r>
                <a:rPr kumimoji="1" lang="zh-CN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天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上箭头 11"/>
            <p:cNvSpPr/>
            <p:nvPr/>
          </p:nvSpPr>
          <p:spPr>
            <a:xfrm rot="7386904">
              <a:off x="6331141" y="2004559"/>
              <a:ext cx="141068" cy="303330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6EAFFF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5374506" y="1695376"/>
              <a:ext cx="733045" cy="72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存货</a:t>
              </a:r>
              <a:endParaRPr kumimoji="1"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kumimoji="1"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周转天数</a:t>
              </a:r>
              <a:endParaRPr kumimoji="1"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7" name="组 116"/>
          <p:cNvGrpSpPr/>
          <p:nvPr/>
        </p:nvGrpSpPr>
        <p:grpSpPr>
          <a:xfrm>
            <a:off x="8955526" y="6035570"/>
            <a:ext cx="1252602" cy="551576"/>
            <a:chOff x="5420184" y="1599353"/>
            <a:chExt cx="1792089" cy="789135"/>
          </a:xfrm>
        </p:grpSpPr>
        <p:grpSp>
          <p:nvGrpSpPr>
            <p:cNvPr id="118" name="组 117"/>
            <p:cNvGrpSpPr/>
            <p:nvPr/>
          </p:nvGrpSpPr>
          <p:grpSpPr>
            <a:xfrm>
              <a:off x="6016978" y="1708550"/>
              <a:ext cx="820616" cy="679938"/>
              <a:chOff x="7069015" y="3036277"/>
              <a:chExt cx="820616" cy="679938"/>
            </a:xfrm>
          </p:grpSpPr>
          <p:cxnSp>
            <p:nvCxnSpPr>
              <p:cNvPr id="125" name="直线连接符 124"/>
              <p:cNvCxnSpPr/>
              <p:nvPr/>
            </p:nvCxnSpPr>
            <p:spPr>
              <a:xfrm>
                <a:off x="7069015" y="3716215"/>
                <a:ext cx="820616" cy="0"/>
              </a:xfrm>
              <a:prstGeom prst="line">
                <a:avLst/>
              </a:prstGeom>
              <a:ln w="19050">
                <a:solidFill>
                  <a:srgbClr val="FF27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125"/>
              <p:cNvCxnSpPr/>
              <p:nvPr/>
            </p:nvCxnSpPr>
            <p:spPr>
              <a:xfrm flipV="1">
                <a:off x="7069015" y="3036277"/>
                <a:ext cx="0" cy="679938"/>
              </a:xfrm>
              <a:prstGeom prst="line">
                <a:avLst/>
              </a:prstGeom>
              <a:ln w="19050">
                <a:solidFill>
                  <a:srgbClr val="FF27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矩形 118"/>
            <p:cNvSpPr/>
            <p:nvPr/>
          </p:nvSpPr>
          <p:spPr>
            <a:xfrm>
              <a:off x="6110371" y="2179729"/>
              <a:ext cx="213395" cy="1854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6482404" y="1994226"/>
              <a:ext cx="213395" cy="3709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5809275" y="1730226"/>
              <a:ext cx="835742" cy="418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700" b="1" dirty="0" smtClean="0">
                  <a:solidFill>
                    <a:srgbClr val="FF272B"/>
                  </a:solidFill>
                </a:rPr>
                <a:t>400</a:t>
              </a:r>
            </a:p>
            <a:p>
              <a:pPr algn="ctr"/>
              <a:r>
                <a:rPr kumimoji="1" lang="zh-CN" altLang="en-US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台／月</a:t>
              </a:r>
              <a:endParaRPr kumimoji="1"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6174919" y="1599353"/>
              <a:ext cx="1037354" cy="418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700" b="1" dirty="0" smtClean="0">
                  <a:solidFill>
                    <a:srgbClr val="FF272B"/>
                  </a:solidFill>
                </a:rPr>
                <a:t>450</a:t>
              </a:r>
              <a:r>
                <a:rPr kumimoji="1" lang="zh-CN" altLang="en-US" sz="700" b="1" dirty="0" smtClean="0">
                  <a:solidFill>
                    <a:srgbClr val="FF272B"/>
                  </a:solidFill>
                </a:rPr>
                <a:t>～</a:t>
              </a:r>
              <a:r>
                <a:rPr kumimoji="1" lang="en-US" altLang="zh-CN" sz="700" b="1" dirty="0" smtClean="0">
                  <a:solidFill>
                    <a:srgbClr val="FF272B"/>
                  </a:solidFill>
                </a:rPr>
                <a:t>500</a:t>
              </a:r>
            </a:p>
            <a:p>
              <a:pPr algn="ctr"/>
              <a:r>
                <a:rPr kumimoji="1" lang="zh-CN" altLang="en-US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台／月</a:t>
              </a:r>
              <a:endParaRPr kumimoji="1"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上箭头 11"/>
            <p:cNvSpPr/>
            <p:nvPr/>
          </p:nvSpPr>
          <p:spPr>
            <a:xfrm rot="3214494">
              <a:off x="6332552" y="2071071"/>
              <a:ext cx="141068" cy="303330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FF272B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420184" y="1700899"/>
              <a:ext cx="676619" cy="52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9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产线产量</a:t>
              </a:r>
              <a:endPara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7" name="组 126"/>
          <p:cNvGrpSpPr/>
          <p:nvPr/>
        </p:nvGrpSpPr>
        <p:grpSpPr>
          <a:xfrm>
            <a:off x="8887929" y="4800621"/>
            <a:ext cx="1166405" cy="607858"/>
            <a:chOff x="5374506" y="1552268"/>
            <a:chExt cx="1668769" cy="869657"/>
          </a:xfrm>
        </p:grpSpPr>
        <p:grpSp>
          <p:nvGrpSpPr>
            <p:cNvPr id="128" name="组 127"/>
            <p:cNvGrpSpPr/>
            <p:nvPr/>
          </p:nvGrpSpPr>
          <p:grpSpPr>
            <a:xfrm>
              <a:off x="6016978" y="1708550"/>
              <a:ext cx="820616" cy="679938"/>
              <a:chOff x="7069015" y="3036277"/>
              <a:chExt cx="820616" cy="679938"/>
            </a:xfrm>
          </p:grpSpPr>
          <p:cxnSp>
            <p:nvCxnSpPr>
              <p:cNvPr id="135" name="直线连接符 134"/>
              <p:cNvCxnSpPr/>
              <p:nvPr/>
            </p:nvCxnSpPr>
            <p:spPr>
              <a:xfrm>
                <a:off x="7069015" y="3716215"/>
                <a:ext cx="820616" cy="0"/>
              </a:xfrm>
              <a:prstGeom prst="line">
                <a:avLst/>
              </a:prstGeom>
              <a:ln w="19050">
                <a:solidFill>
                  <a:srgbClr val="6EA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线连接符 135"/>
              <p:cNvCxnSpPr/>
              <p:nvPr/>
            </p:nvCxnSpPr>
            <p:spPr>
              <a:xfrm flipV="1">
                <a:off x="7069015" y="3036277"/>
                <a:ext cx="0" cy="679938"/>
              </a:xfrm>
              <a:prstGeom prst="line">
                <a:avLst/>
              </a:prstGeom>
              <a:ln w="19050">
                <a:solidFill>
                  <a:srgbClr val="6EA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矩形 128"/>
            <p:cNvSpPr/>
            <p:nvPr/>
          </p:nvSpPr>
          <p:spPr>
            <a:xfrm>
              <a:off x="6110370" y="1994226"/>
              <a:ext cx="213395" cy="3709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6482404" y="2184144"/>
              <a:ext cx="213395" cy="181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808923" y="1552268"/>
              <a:ext cx="835743" cy="48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1" dirty="0" smtClean="0">
                  <a:solidFill>
                    <a:srgbClr val="6EAFFF"/>
                  </a:solidFill>
                </a:rPr>
                <a:t>28</a:t>
              </a:r>
            </a:p>
            <a:p>
              <a:pPr algn="ctr"/>
              <a:r>
                <a:rPr kumimoji="1" lang="zh-CN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天</a:t>
              </a:r>
              <a:endParaRPr kumimoji="1"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6381858" y="1721483"/>
              <a:ext cx="661417" cy="48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1" dirty="0" smtClean="0">
                  <a:solidFill>
                    <a:srgbClr val="6EAFFF"/>
                  </a:solidFill>
                </a:rPr>
                <a:t>18</a:t>
              </a:r>
            </a:p>
            <a:p>
              <a:pPr algn="ctr"/>
              <a:r>
                <a:rPr kumimoji="1" lang="zh-CN" alt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天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上箭头 11"/>
            <p:cNvSpPr/>
            <p:nvPr/>
          </p:nvSpPr>
          <p:spPr>
            <a:xfrm rot="7386904">
              <a:off x="6331141" y="2004559"/>
              <a:ext cx="141068" cy="303330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6EAFFF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374506" y="1695376"/>
              <a:ext cx="733045" cy="72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存货</a:t>
              </a:r>
              <a:endParaRPr kumimoji="1"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kumimoji="1"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周转天数</a:t>
              </a:r>
              <a:endParaRPr kumimoji="1"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935230" y="5075802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/>
              <a:t>（</a:t>
            </a:r>
            <a:r>
              <a:rPr lang="zh-CN" altLang="en-US" sz="1050" dirty="0"/>
              <a:t>↑</a:t>
            </a:r>
            <a:r>
              <a:rPr lang="en-US" altLang="zh-CN" sz="1050" dirty="0"/>
              <a:t>36%</a:t>
            </a:r>
            <a:r>
              <a:rPr lang="zh-CN" altLang="en-US" sz="1050" dirty="0" smtClean="0"/>
              <a:t>）</a:t>
            </a:r>
            <a:endParaRPr lang="zh-CN" altLang="en-US" sz="1050" dirty="0">
              <a:solidFill>
                <a:srgbClr val="000000"/>
              </a:solidFill>
              <a:latin typeface="Microsoft JhengHei Light" charset="-12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045428" y="4404300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（</a:t>
            </a:r>
            <a:r>
              <a:rPr lang="en-US" altLang="zh-CN" sz="1000" dirty="0" smtClean="0"/>
              <a:t>700</a:t>
            </a:r>
            <a:r>
              <a:rPr lang="zh-CN" altLang="en-US" sz="1000" dirty="0" smtClean="0"/>
              <a:t>万）</a:t>
            </a:r>
            <a:endParaRPr lang="zh-CN" altLang="en-US" sz="1000" dirty="0">
              <a:solidFill>
                <a:srgbClr val="000000"/>
              </a:solidFill>
              <a:latin typeface="Microsoft JhengHei Light" charset="-120"/>
            </a:endParaRPr>
          </a:p>
        </p:txBody>
      </p:sp>
      <p:grpSp>
        <p:nvGrpSpPr>
          <p:cNvPr id="139" name="组 138"/>
          <p:cNvGrpSpPr/>
          <p:nvPr/>
        </p:nvGrpSpPr>
        <p:grpSpPr>
          <a:xfrm>
            <a:off x="8683847" y="4246065"/>
            <a:ext cx="988832" cy="577081"/>
            <a:chOff x="5589429" y="1622499"/>
            <a:chExt cx="1414714" cy="825624"/>
          </a:xfrm>
        </p:grpSpPr>
        <p:grpSp>
          <p:nvGrpSpPr>
            <p:cNvPr id="140" name="组 139"/>
            <p:cNvGrpSpPr/>
            <p:nvPr/>
          </p:nvGrpSpPr>
          <p:grpSpPr>
            <a:xfrm>
              <a:off x="6016978" y="1708550"/>
              <a:ext cx="820616" cy="679938"/>
              <a:chOff x="7069015" y="3036277"/>
              <a:chExt cx="820616" cy="679938"/>
            </a:xfrm>
          </p:grpSpPr>
          <p:cxnSp>
            <p:nvCxnSpPr>
              <p:cNvPr id="147" name="直线连接符 146"/>
              <p:cNvCxnSpPr/>
              <p:nvPr/>
            </p:nvCxnSpPr>
            <p:spPr>
              <a:xfrm>
                <a:off x="7069015" y="3716215"/>
                <a:ext cx="820616" cy="0"/>
              </a:xfrm>
              <a:prstGeom prst="line">
                <a:avLst/>
              </a:prstGeom>
              <a:ln w="19050">
                <a:solidFill>
                  <a:srgbClr val="FF27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147"/>
              <p:cNvCxnSpPr/>
              <p:nvPr/>
            </p:nvCxnSpPr>
            <p:spPr>
              <a:xfrm flipV="1">
                <a:off x="7069015" y="3036277"/>
                <a:ext cx="0" cy="679938"/>
              </a:xfrm>
              <a:prstGeom prst="line">
                <a:avLst/>
              </a:prstGeom>
              <a:ln w="19050">
                <a:solidFill>
                  <a:srgbClr val="FF27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矩形 140"/>
            <p:cNvSpPr/>
            <p:nvPr/>
          </p:nvSpPr>
          <p:spPr>
            <a:xfrm>
              <a:off x="6110371" y="2179729"/>
              <a:ext cx="213395" cy="1854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6482404" y="1994226"/>
              <a:ext cx="213395" cy="3709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5821297" y="1877227"/>
              <a:ext cx="835743" cy="330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 smtClean="0">
                  <a:solidFill>
                    <a:srgbClr val="FF272B"/>
                  </a:solidFill>
                </a:rPr>
                <a:t>18</a:t>
              </a:r>
              <a:r>
                <a:rPr kumimoji="1" lang="zh-CN" altLang="en-US" sz="900" b="1" dirty="0" smtClean="0">
                  <a:solidFill>
                    <a:srgbClr val="FF272B"/>
                  </a:solidFill>
                </a:rPr>
                <a:t>％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6214733" y="1653847"/>
              <a:ext cx="789410" cy="330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smtClean="0">
                  <a:solidFill>
                    <a:srgbClr val="FF272B"/>
                  </a:solidFill>
                </a:rPr>
                <a:t>&gt;27</a:t>
              </a:r>
              <a:r>
                <a:rPr kumimoji="1" lang="en-US" altLang="zh-CN" sz="900" b="1" dirty="0" smtClean="0">
                  <a:solidFill>
                    <a:srgbClr val="FF272B"/>
                  </a:solidFill>
                </a:rPr>
                <a:t>%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上箭头 11"/>
            <p:cNvSpPr/>
            <p:nvPr/>
          </p:nvSpPr>
          <p:spPr>
            <a:xfrm rot="3214494">
              <a:off x="6332552" y="2071071"/>
              <a:ext cx="141068" cy="303330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FF272B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5589429" y="1622499"/>
              <a:ext cx="519645" cy="82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毛利率</a:t>
              </a:r>
              <a:endParaRPr kumimoji="1" lang="zh-CN" altLang="en-US" sz="1050" b="1" dirty="0">
                <a:solidFill>
                  <a:srgbClr val="FF272B"/>
                </a:solidFill>
              </a:endParaRPr>
            </a:p>
          </p:txBody>
        </p:sp>
      </p:grpSp>
      <p:sp>
        <p:nvSpPr>
          <p:cNvPr id="149" name="文本框 148"/>
          <p:cNvSpPr txBox="1"/>
          <p:nvPr/>
        </p:nvSpPr>
        <p:spPr>
          <a:xfrm>
            <a:off x="9477064" y="4458052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（提升</a:t>
            </a:r>
            <a:r>
              <a:rPr lang="en-US" altLang="zh-CN" sz="1000" dirty="0" smtClean="0"/>
              <a:t>50%</a:t>
            </a:r>
            <a:r>
              <a:rPr lang="zh-CN" altLang="en-US" sz="1000" dirty="0" smtClean="0"/>
              <a:t>）</a:t>
            </a:r>
            <a:endParaRPr lang="zh-CN" altLang="en-US" sz="1000" dirty="0">
              <a:solidFill>
                <a:srgbClr val="000000"/>
              </a:solidFill>
              <a:latin typeface="Microsoft JhengHei Light" charset="-120"/>
            </a:endParaRPr>
          </a:p>
        </p:txBody>
      </p:sp>
      <p:grpSp>
        <p:nvGrpSpPr>
          <p:cNvPr id="150" name="组 149"/>
          <p:cNvGrpSpPr/>
          <p:nvPr/>
        </p:nvGrpSpPr>
        <p:grpSpPr>
          <a:xfrm>
            <a:off x="10349481" y="4235910"/>
            <a:ext cx="1097266" cy="535398"/>
            <a:chOff x="5434293" y="1622499"/>
            <a:chExt cx="1569850" cy="765989"/>
          </a:xfrm>
        </p:grpSpPr>
        <p:grpSp>
          <p:nvGrpSpPr>
            <p:cNvPr id="151" name="组 150"/>
            <p:cNvGrpSpPr/>
            <p:nvPr/>
          </p:nvGrpSpPr>
          <p:grpSpPr>
            <a:xfrm>
              <a:off x="6016978" y="1708550"/>
              <a:ext cx="820616" cy="679938"/>
              <a:chOff x="7069015" y="3036277"/>
              <a:chExt cx="820616" cy="679938"/>
            </a:xfrm>
          </p:grpSpPr>
          <p:cxnSp>
            <p:nvCxnSpPr>
              <p:cNvPr id="158" name="直线连接符 157"/>
              <p:cNvCxnSpPr/>
              <p:nvPr/>
            </p:nvCxnSpPr>
            <p:spPr>
              <a:xfrm>
                <a:off x="7069015" y="3716215"/>
                <a:ext cx="820616" cy="0"/>
              </a:xfrm>
              <a:prstGeom prst="line">
                <a:avLst/>
              </a:prstGeom>
              <a:ln w="19050">
                <a:solidFill>
                  <a:srgbClr val="FF27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/>
              <p:cNvCxnSpPr/>
              <p:nvPr/>
            </p:nvCxnSpPr>
            <p:spPr>
              <a:xfrm flipV="1">
                <a:off x="7069015" y="3036277"/>
                <a:ext cx="0" cy="679938"/>
              </a:xfrm>
              <a:prstGeom prst="line">
                <a:avLst/>
              </a:prstGeom>
              <a:ln w="19050">
                <a:solidFill>
                  <a:srgbClr val="FF27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矩形 151"/>
            <p:cNvSpPr/>
            <p:nvPr/>
          </p:nvSpPr>
          <p:spPr>
            <a:xfrm>
              <a:off x="6110371" y="2179729"/>
              <a:ext cx="213395" cy="1854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6482404" y="1994226"/>
              <a:ext cx="213395" cy="37094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5821297" y="1877227"/>
              <a:ext cx="835743" cy="330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 smtClean="0">
                  <a:solidFill>
                    <a:srgbClr val="FF272B"/>
                  </a:solidFill>
                </a:rPr>
                <a:t>47</a:t>
              </a:r>
              <a:r>
                <a:rPr kumimoji="1" lang="zh-CN" altLang="en-US" sz="900" b="1" dirty="0" smtClean="0">
                  <a:solidFill>
                    <a:srgbClr val="FF272B"/>
                  </a:solidFill>
                </a:rPr>
                <a:t>万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6214733" y="1653847"/>
              <a:ext cx="789410" cy="330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 smtClean="0">
                  <a:solidFill>
                    <a:srgbClr val="FF272B"/>
                  </a:solidFill>
                </a:rPr>
                <a:t>57</a:t>
              </a:r>
              <a:r>
                <a:rPr kumimoji="1" lang="zh-CN" altLang="en-US" sz="900" b="1" dirty="0" smtClean="0">
                  <a:solidFill>
                    <a:srgbClr val="FF272B"/>
                  </a:solidFill>
                </a:rPr>
                <a:t>万</a:t>
              </a:r>
              <a:endParaRPr kumimoji="1"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6" name="上箭头 11"/>
            <p:cNvSpPr/>
            <p:nvPr/>
          </p:nvSpPr>
          <p:spPr>
            <a:xfrm rot="3214494">
              <a:off x="6332552" y="2071071"/>
              <a:ext cx="141068" cy="303330"/>
            </a:xfrm>
            <a:custGeom>
              <a:avLst/>
              <a:gdLst>
                <a:gd name="connsiteX0" fmla="*/ 0 w 447121"/>
                <a:gd name="connsiteY0" fmla="*/ 223561 h 902677"/>
                <a:gd name="connsiteX1" fmla="*/ 223561 w 447121"/>
                <a:gd name="connsiteY1" fmla="*/ 0 h 902677"/>
                <a:gd name="connsiteX2" fmla="*/ 447121 w 447121"/>
                <a:gd name="connsiteY2" fmla="*/ 223561 h 902677"/>
                <a:gd name="connsiteX3" fmla="*/ 335341 w 447121"/>
                <a:gd name="connsiteY3" fmla="*/ 223561 h 902677"/>
                <a:gd name="connsiteX4" fmla="*/ 335341 w 447121"/>
                <a:gd name="connsiteY4" fmla="*/ 902677 h 902677"/>
                <a:gd name="connsiteX5" fmla="*/ 111780 w 447121"/>
                <a:gd name="connsiteY5" fmla="*/ 902677 h 902677"/>
                <a:gd name="connsiteX6" fmla="*/ 111780 w 447121"/>
                <a:gd name="connsiteY6" fmla="*/ 223561 h 902677"/>
                <a:gd name="connsiteX7" fmla="*/ 0 w 447121"/>
                <a:gd name="connsiteY7" fmla="*/ 223561 h 902677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335341 w 447121"/>
                <a:gd name="connsiteY4" fmla="*/ 902677 h 904928"/>
                <a:gd name="connsiteX5" fmla="*/ 204727 w 447121"/>
                <a:gd name="connsiteY5" fmla="*/ 904928 h 904928"/>
                <a:gd name="connsiteX6" fmla="*/ 111780 w 447121"/>
                <a:gd name="connsiteY6" fmla="*/ 902677 h 904928"/>
                <a:gd name="connsiteX7" fmla="*/ 111780 w 447121"/>
                <a:gd name="connsiteY7" fmla="*/ 223561 h 904928"/>
                <a:gd name="connsiteX8" fmla="*/ 0 w 447121"/>
                <a:gd name="connsiteY8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902677 h 904928"/>
                <a:gd name="connsiteX6" fmla="*/ 111780 w 447121"/>
                <a:gd name="connsiteY6" fmla="*/ 223561 h 904928"/>
                <a:gd name="connsiteX7" fmla="*/ 0 w 447121"/>
                <a:gd name="connsiteY7" fmla="*/ 223561 h 904928"/>
                <a:gd name="connsiteX0" fmla="*/ 0 w 447121"/>
                <a:gd name="connsiteY0" fmla="*/ 223561 h 904928"/>
                <a:gd name="connsiteX1" fmla="*/ 223561 w 447121"/>
                <a:gd name="connsiteY1" fmla="*/ 0 h 904928"/>
                <a:gd name="connsiteX2" fmla="*/ 447121 w 447121"/>
                <a:gd name="connsiteY2" fmla="*/ 223561 h 904928"/>
                <a:gd name="connsiteX3" fmla="*/ 335341 w 447121"/>
                <a:gd name="connsiteY3" fmla="*/ 223561 h 904928"/>
                <a:gd name="connsiteX4" fmla="*/ 204727 w 447121"/>
                <a:gd name="connsiteY4" fmla="*/ 904928 h 904928"/>
                <a:gd name="connsiteX5" fmla="*/ 111780 w 447121"/>
                <a:gd name="connsiteY5" fmla="*/ 223561 h 904928"/>
                <a:gd name="connsiteX6" fmla="*/ 0 w 447121"/>
                <a:gd name="connsiteY6" fmla="*/ 223561 h 9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121" h="904928">
                  <a:moveTo>
                    <a:pt x="0" y="223561"/>
                  </a:moveTo>
                  <a:lnTo>
                    <a:pt x="223561" y="0"/>
                  </a:lnTo>
                  <a:lnTo>
                    <a:pt x="447121" y="223561"/>
                  </a:lnTo>
                  <a:lnTo>
                    <a:pt x="335341" y="223561"/>
                  </a:lnTo>
                  <a:lnTo>
                    <a:pt x="204727" y="904928"/>
                  </a:lnTo>
                  <a:lnTo>
                    <a:pt x="111780" y="223561"/>
                  </a:lnTo>
                  <a:lnTo>
                    <a:pt x="0" y="223561"/>
                  </a:lnTo>
                  <a:close/>
                </a:path>
              </a:pathLst>
            </a:custGeom>
            <a:solidFill>
              <a:srgbClr val="FF272B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5434293" y="1622499"/>
              <a:ext cx="674780" cy="594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人均产值</a:t>
              </a:r>
              <a:endParaRPr kumimoji="1" lang="zh-CN" altLang="en-US" sz="1050" b="1" dirty="0">
                <a:solidFill>
                  <a:srgbClr val="FF272B"/>
                </a:solidFill>
              </a:endParaRPr>
            </a:p>
          </p:txBody>
        </p:sp>
      </p:grpSp>
      <p:sp>
        <p:nvSpPr>
          <p:cNvPr id="160" name="文本框 159"/>
          <p:cNvSpPr txBox="1"/>
          <p:nvPr/>
        </p:nvSpPr>
        <p:spPr>
          <a:xfrm>
            <a:off x="11170863" y="4453676"/>
            <a:ext cx="962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/>
              <a:t>（提升</a:t>
            </a:r>
            <a:r>
              <a:rPr lang="en-US" altLang="zh-CN" sz="1000" dirty="0" smtClean="0"/>
              <a:t>21%</a:t>
            </a:r>
            <a:r>
              <a:rPr lang="zh-CN" altLang="en-US" sz="1000" dirty="0" smtClean="0"/>
              <a:t>）</a:t>
            </a:r>
            <a:endParaRPr lang="zh-CN" altLang="en-US" sz="1000" dirty="0">
              <a:solidFill>
                <a:srgbClr val="000000"/>
              </a:solidFill>
              <a:latin typeface="Microsoft JhengHei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53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zh-CN" altLang="en-US" spc="150" dirty="0" smtClean="0"/>
              <a:t>这些</a:t>
            </a:r>
            <a:r>
              <a:rPr lang="en-US" altLang="en-US" spc="150" dirty="0" smtClean="0"/>
              <a:t>案例的共同特点</a:t>
            </a:r>
            <a:endParaRPr lang="zh-CN" altLang="en-US" spc="150" dirty="0"/>
          </a:p>
        </p:txBody>
      </p:sp>
      <p:sp>
        <p:nvSpPr>
          <p:cNvPr id="10" name="矩形 9"/>
          <p:cNvSpPr/>
          <p:nvPr/>
        </p:nvSpPr>
        <p:spPr>
          <a:xfrm>
            <a:off x="7276054" y="2139077"/>
            <a:ext cx="4166862" cy="576000"/>
          </a:xfrm>
          <a:prstGeom prst="rect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52000">
                <a:schemeClr val="bg1">
                  <a:lumMod val="85000"/>
                  <a:alpha val="0"/>
                </a:schemeClr>
              </a:gs>
              <a:gs pos="100000">
                <a:sysClr val="window" lastClr="FFFFFF">
                  <a:lumMod val="95000"/>
                  <a:alpha val="80000"/>
                </a:sysClr>
              </a:gs>
            </a:gsLst>
            <a:lin ang="16200000" scaled="1"/>
          </a:gradFill>
          <a:ln w="63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486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面对重要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经营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都找到了制约的关键管理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瓶颈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486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为改善瓶颈，都进行管理模式和营运流程的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调整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486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所进行的调整，都在信息化的支撑下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完成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486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TW" altLang="en-US" dirty="0" smtClean="0">
                <a:latin typeface="微软雅黑" pitchFamily="34" charset="-122"/>
                <a:ea typeface="微软雅黑" pitchFamily="34" charset="-122"/>
              </a:rPr>
              <a:t>都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产生了巨大效益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L 形 20"/>
          <p:cNvSpPr/>
          <p:nvPr/>
        </p:nvSpPr>
        <p:spPr>
          <a:xfrm rot="5400000">
            <a:off x="879525" y="2115733"/>
            <a:ext cx="369094" cy="369093"/>
          </a:xfrm>
          <a:prstGeom prst="corner">
            <a:avLst>
              <a:gd name="adj1" fmla="val 19998"/>
              <a:gd name="adj2" fmla="val 19073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14" y="2255678"/>
            <a:ext cx="4927490" cy="3284993"/>
          </a:xfrm>
          <a:prstGeom prst="rect">
            <a:avLst/>
          </a:prstGeom>
          <a:effectLst>
            <a:outerShdw blurRad="38100" dist="76200" dir="2700000" algn="tl" rotWithShape="0">
              <a:prstClr val="black">
                <a:alpha val="12000"/>
              </a:prstClr>
            </a:outerShdw>
          </a:effectLst>
        </p:spPr>
      </p:pic>
      <p:grpSp>
        <p:nvGrpSpPr>
          <p:cNvPr id="6" name="组 5"/>
          <p:cNvGrpSpPr/>
          <p:nvPr/>
        </p:nvGrpSpPr>
        <p:grpSpPr>
          <a:xfrm>
            <a:off x="6811876" y="2170465"/>
            <a:ext cx="431883" cy="431883"/>
            <a:chOff x="9297905" y="4068680"/>
            <a:chExt cx="514350" cy="514350"/>
          </a:xfrm>
        </p:grpSpPr>
        <p:sp>
          <p:nvSpPr>
            <p:cNvPr id="4" name="泪珠形 3"/>
            <p:cNvSpPr/>
            <p:nvPr/>
          </p:nvSpPr>
          <p:spPr>
            <a:xfrm rot="8100000">
              <a:off x="9297905" y="4068680"/>
              <a:ext cx="514350" cy="514350"/>
            </a:xfrm>
            <a:prstGeom prst="teardrop">
              <a:avLst/>
            </a:prstGeom>
            <a:gradFill rotWithShape="1">
              <a:gsLst>
                <a:gs pos="49000">
                  <a:srgbClr val="FF0000"/>
                </a:gs>
                <a:gs pos="0">
                  <a:srgbClr val="FF4F4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472613" y="4243388"/>
              <a:ext cx="164936" cy="164936"/>
            </a:xfrm>
            <a:prstGeom prst="ellipse">
              <a:avLst/>
            </a:prstGeom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6811876" y="3122424"/>
            <a:ext cx="431883" cy="431883"/>
            <a:chOff x="9297905" y="4068680"/>
            <a:chExt cx="514350" cy="514350"/>
          </a:xfrm>
        </p:grpSpPr>
        <p:sp>
          <p:nvSpPr>
            <p:cNvPr id="23" name="泪珠形 22"/>
            <p:cNvSpPr/>
            <p:nvPr/>
          </p:nvSpPr>
          <p:spPr>
            <a:xfrm rot="8100000">
              <a:off x="9297905" y="4068680"/>
              <a:ext cx="514350" cy="514350"/>
            </a:xfrm>
            <a:prstGeom prst="teardrop">
              <a:avLst/>
            </a:prstGeom>
            <a:gradFill rotWithShape="1">
              <a:gsLst>
                <a:gs pos="49000">
                  <a:srgbClr val="FF0000"/>
                </a:gs>
                <a:gs pos="0">
                  <a:srgbClr val="FF4F4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9472613" y="4243388"/>
              <a:ext cx="164936" cy="164936"/>
            </a:xfrm>
            <a:prstGeom prst="ellipse">
              <a:avLst/>
            </a:prstGeom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6811876" y="4074383"/>
            <a:ext cx="431883" cy="431883"/>
            <a:chOff x="9297905" y="4068680"/>
            <a:chExt cx="514350" cy="514350"/>
          </a:xfrm>
        </p:grpSpPr>
        <p:sp>
          <p:nvSpPr>
            <p:cNvPr id="26" name="泪珠形 25"/>
            <p:cNvSpPr/>
            <p:nvPr/>
          </p:nvSpPr>
          <p:spPr>
            <a:xfrm rot="8100000">
              <a:off x="9297905" y="4068680"/>
              <a:ext cx="514350" cy="514350"/>
            </a:xfrm>
            <a:prstGeom prst="teardrop">
              <a:avLst/>
            </a:prstGeom>
            <a:gradFill rotWithShape="1">
              <a:gsLst>
                <a:gs pos="49000">
                  <a:srgbClr val="FF0000"/>
                </a:gs>
                <a:gs pos="0">
                  <a:srgbClr val="FF4F4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9472613" y="4243388"/>
              <a:ext cx="164936" cy="164936"/>
            </a:xfrm>
            <a:prstGeom prst="ellipse">
              <a:avLst/>
            </a:prstGeom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6811876" y="5026342"/>
            <a:ext cx="431883" cy="431883"/>
            <a:chOff x="9297905" y="4068680"/>
            <a:chExt cx="514350" cy="514350"/>
          </a:xfrm>
        </p:grpSpPr>
        <p:sp>
          <p:nvSpPr>
            <p:cNvPr id="29" name="泪珠形 28"/>
            <p:cNvSpPr/>
            <p:nvPr/>
          </p:nvSpPr>
          <p:spPr>
            <a:xfrm rot="8100000">
              <a:off x="9297905" y="4068680"/>
              <a:ext cx="514350" cy="514350"/>
            </a:xfrm>
            <a:prstGeom prst="teardrop">
              <a:avLst/>
            </a:prstGeom>
            <a:gradFill rotWithShape="1">
              <a:gsLst>
                <a:gs pos="49000">
                  <a:srgbClr val="FF0000"/>
                </a:gs>
                <a:gs pos="0">
                  <a:srgbClr val="FF4F4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9472613" y="4243388"/>
              <a:ext cx="164936" cy="164936"/>
            </a:xfrm>
            <a:prstGeom prst="ellipse">
              <a:avLst/>
            </a:prstGeom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zh-CN" altLang="en-US" dirty="0" smtClean="0">
                <a:latin typeface="+mn-ea"/>
                <a:ea typeface="+mn-ea"/>
              </a:rPr>
              <a:t>鼎捷的定位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1266" name="Picture 2" descr="奔跑冲刺运动员剪影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1654" y="2702920"/>
            <a:ext cx="5111525" cy="4062146"/>
          </a:xfrm>
          <a:prstGeom prst="rect">
            <a:avLst/>
          </a:prstGeom>
          <a:noFill/>
        </p:spPr>
      </p:pic>
      <p:grpSp>
        <p:nvGrpSpPr>
          <p:cNvPr id="3" name="组合 4"/>
          <p:cNvGrpSpPr/>
          <p:nvPr/>
        </p:nvGrpSpPr>
        <p:grpSpPr>
          <a:xfrm>
            <a:off x="1190894" y="3117576"/>
            <a:ext cx="4194269" cy="1143008"/>
            <a:chOff x="-106736" y="1330704"/>
            <a:chExt cx="7822008" cy="2131627"/>
          </a:xfrm>
        </p:grpSpPr>
        <p:grpSp>
          <p:nvGrpSpPr>
            <p:cNvPr id="4" name="组合 5"/>
            <p:cNvGrpSpPr/>
            <p:nvPr/>
          </p:nvGrpSpPr>
          <p:grpSpPr>
            <a:xfrm>
              <a:off x="-106736" y="1330704"/>
              <a:ext cx="2132761" cy="2131627"/>
              <a:chOff x="2574834" y="1187530"/>
              <a:chExt cx="3000396" cy="299880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143240" y="1357298"/>
                <a:ext cx="2428892" cy="2428892"/>
              </a:xfrm>
              <a:prstGeom prst="ellipse">
                <a:avLst/>
              </a:prstGeom>
              <a:noFill/>
              <a:ln w="193675">
                <a:solidFill>
                  <a:srgbClr val="C4DEF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" name="饼形 9"/>
              <p:cNvSpPr/>
              <p:nvPr/>
            </p:nvSpPr>
            <p:spPr>
              <a:xfrm rot="21036149">
                <a:off x="2574834" y="1187530"/>
                <a:ext cx="3000396" cy="2998800"/>
              </a:xfrm>
              <a:prstGeom prst="pie">
                <a:avLst>
                  <a:gd name="adj1" fmla="val 11428122"/>
                  <a:gd name="adj2" fmla="val 163320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" name="TextBox 8"/>
              <p:cNvSpPr txBox="1"/>
              <p:nvPr/>
            </p:nvSpPr>
            <p:spPr>
              <a:xfrm>
                <a:off x="3714743" y="1601915"/>
                <a:ext cx="1571636" cy="1695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600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1</a:t>
                </a:r>
                <a:endParaRPr lang="zh-CN" altLang="en-US" sz="3600" b="1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928794" y="2714620"/>
              <a:ext cx="5786478" cy="1588"/>
            </a:xfrm>
            <a:prstGeom prst="line">
              <a:avLst/>
            </a:prstGeom>
            <a:ln w="28575">
              <a:solidFill>
                <a:srgbClr val="C4D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2405339" y="3373141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6EAFFF"/>
                </a:solidFill>
                <a:latin typeface="+mn-ea"/>
              </a:rPr>
              <a:t>相比</a:t>
            </a:r>
            <a:r>
              <a:rPr lang="zh-TW" altLang="en-US" sz="2000" b="1" dirty="0" smtClean="0">
                <a:solidFill>
                  <a:srgbClr val="6EAFFF"/>
                </a:solidFill>
                <a:latin typeface="+mn-ea"/>
              </a:rPr>
              <a:t>管理</a:t>
            </a:r>
            <a:r>
              <a:rPr lang="zh-CN" altLang="en-US" sz="2000" b="1" dirty="0" smtClean="0">
                <a:solidFill>
                  <a:srgbClr val="6EAFFF"/>
                </a:solidFill>
                <a:latin typeface="+mn-ea"/>
              </a:rPr>
              <a:t>顾问</a:t>
            </a:r>
            <a:r>
              <a:rPr lang="zh-TW" altLang="en-US" sz="2000" b="1" dirty="0" smtClean="0">
                <a:solidFill>
                  <a:srgbClr val="6EAFFF"/>
                </a:solidFill>
                <a:latin typeface="+mn-ea"/>
              </a:rPr>
              <a:t>公司</a:t>
            </a:r>
            <a:r>
              <a:rPr lang="zh-TW" altLang="en-US" sz="2000" b="1" dirty="0">
                <a:solidFill>
                  <a:srgbClr val="6EAFFF"/>
                </a:solidFill>
                <a:latin typeface="+mn-ea"/>
              </a:rPr>
              <a:t>：</a:t>
            </a:r>
            <a:endParaRPr lang="zh-CN" altLang="en-US" sz="2000" b="1" dirty="0">
              <a:solidFill>
                <a:srgbClr val="6EAFFF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05339" y="3974294"/>
            <a:ext cx="3610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我们不仅做管理诊断规划，</a:t>
            </a:r>
            <a:endParaRPr lang="en-US" altLang="zh-CN" sz="1600" dirty="0">
              <a:latin typeface="+mn-ea"/>
            </a:endParaRPr>
          </a:p>
          <a:p>
            <a:r>
              <a:rPr lang="zh-TW" altLang="en-US" sz="1600" dirty="0">
                <a:latin typeface="+mn-ea"/>
              </a:rPr>
              <a:t>而且能藉</a:t>
            </a:r>
            <a:r>
              <a:rPr lang="en-US" altLang="zh-TW" sz="1600" dirty="0">
                <a:latin typeface="+mn-ea"/>
              </a:rPr>
              <a:t>IT</a:t>
            </a:r>
            <a:r>
              <a:rPr lang="zh-TW" altLang="en-US" sz="1600" dirty="0">
                <a:latin typeface="+mn-ea"/>
              </a:rPr>
              <a:t>智能协助方案落地执行。</a:t>
            </a:r>
            <a:endParaRPr lang="en-US" altLang="zh-CN" sz="1600" dirty="0">
              <a:latin typeface="+mn-ea"/>
            </a:endParaRPr>
          </a:p>
        </p:txBody>
      </p:sp>
      <p:grpSp>
        <p:nvGrpSpPr>
          <p:cNvPr id="5" name="组合 13"/>
          <p:cNvGrpSpPr/>
          <p:nvPr/>
        </p:nvGrpSpPr>
        <p:grpSpPr>
          <a:xfrm>
            <a:off x="1190894" y="4669285"/>
            <a:ext cx="4194269" cy="1143008"/>
            <a:chOff x="-106736" y="1330704"/>
            <a:chExt cx="7822007" cy="2131627"/>
          </a:xfrm>
        </p:grpSpPr>
        <p:grpSp>
          <p:nvGrpSpPr>
            <p:cNvPr id="6" name="组合 5"/>
            <p:cNvGrpSpPr/>
            <p:nvPr/>
          </p:nvGrpSpPr>
          <p:grpSpPr>
            <a:xfrm>
              <a:off x="-106736" y="1330704"/>
              <a:ext cx="2132761" cy="2131627"/>
              <a:chOff x="2574834" y="1187530"/>
              <a:chExt cx="3000396" cy="29988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143240" y="1357298"/>
                <a:ext cx="2428892" cy="2428892"/>
              </a:xfrm>
              <a:prstGeom prst="ellipse">
                <a:avLst/>
              </a:prstGeom>
              <a:noFill/>
              <a:ln w="193675">
                <a:solidFill>
                  <a:srgbClr val="C4DEF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饼形 17"/>
              <p:cNvSpPr/>
              <p:nvPr/>
            </p:nvSpPr>
            <p:spPr>
              <a:xfrm rot="21036149">
                <a:off x="2574834" y="1187530"/>
                <a:ext cx="3000396" cy="2998800"/>
              </a:xfrm>
              <a:prstGeom prst="pie">
                <a:avLst>
                  <a:gd name="adj1" fmla="val 11428122"/>
                  <a:gd name="adj2" fmla="val 1633209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9" name="TextBox 8"/>
              <p:cNvSpPr txBox="1"/>
              <p:nvPr/>
            </p:nvSpPr>
            <p:spPr>
              <a:xfrm>
                <a:off x="3785950" y="1723884"/>
                <a:ext cx="1571636" cy="1695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600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2</a:t>
                </a:r>
                <a:endParaRPr lang="zh-CN" altLang="en-US" sz="3600" b="1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1928794" y="2714620"/>
              <a:ext cx="5786478" cy="1588"/>
            </a:xfrm>
            <a:prstGeom prst="line">
              <a:avLst/>
            </a:prstGeom>
            <a:ln w="28575">
              <a:solidFill>
                <a:srgbClr val="C4D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2469409" y="4956903"/>
            <a:ext cx="2483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6EAFFF"/>
                </a:solidFill>
                <a:latin typeface="+mn-ea"/>
              </a:rPr>
              <a:t>相比</a:t>
            </a:r>
            <a:r>
              <a:rPr lang="zh-CN" altLang="en-US" sz="2000" b="1" dirty="0" smtClean="0">
                <a:solidFill>
                  <a:srgbClr val="6EAFFF"/>
                </a:solidFill>
                <a:latin typeface="+mn-ea"/>
              </a:rPr>
              <a:t>管理</a:t>
            </a:r>
            <a:r>
              <a:rPr lang="zh-TW" altLang="en-US" sz="2000" b="1" dirty="0" smtClean="0">
                <a:solidFill>
                  <a:srgbClr val="6EAFFF"/>
                </a:solidFill>
                <a:latin typeface="+mn-ea"/>
              </a:rPr>
              <a:t>软件</a:t>
            </a:r>
            <a:r>
              <a:rPr lang="zh-TW" altLang="en-US" sz="2000" b="1" dirty="0">
                <a:solidFill>
                  <a:srgbClr val="6EAFFF"/>
                </a:solidFill>
                <a:latin typeface="+mn-ea"/>
              </a:rPr>
              <a:t>公司：</a:t>
            </a:r>
            <a:endParaRPr lang="zh-CN" altLang="en-US" sz="2000" b="1" dirty="0">
              <a:solidFill>
                <a:srgbClr val="6EAFFF"/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05339" y="5486462"/>
            <a:ext cx="3429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我们不仅做</a:t>
            </a:r>
            <a:r>
              <a:rPr lang="en-US" altLang="zh-TW" sz="1600" dirty="0">
                <a:latin typeface="+mn-ea"/>
              </a:rPr>
              <a:t>IT</a:t>
            </a:r>
            <a:r>
              <a:rPr lang="zh-TW" altLang="en-US" sz="1600" dirty="0">
                <a:latin typeface="+mn-ea"/>
              </a:rPr>
              <a:t>软件导入，</a:t>
            </a:r>
            <a:endParaRPr lang="en-US" altLang="zh-CN" sz="1600" dirty="0">
              <a:latin typeface="+mn-ea"/>
            </a:endParaRPr>
          </a:p>
          <a:p>
            <a:r>
              <a:rPr lang="zh-TW" altLang="en-US" sz="1600" dirty="0">
                <a:latin typeface="+mn-ea"/>
              </a:rPr>
              <a:t>而且能提供精进管理顾问服务。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67314" y="1591343"/>
            <a:ext cx="7457372" cy="97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创造数字</a:t>
            </a:r>
            <a:r>
              <a:rPr lang="zh-TW" altLang="en-US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应用价值，</a:t>
            </a:r>
            <a:r>
              <a:rPr lang="zh-TW" altLang="en-US" sz="2400" b="1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实现</a:t>
            </a:r>
            <a:r>
              <a:rPr lang="zh-CN" altLang="en-US" sz="2400" b="1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经营管理效益</a:t>
            </a:r>
            <a:endParaRPr lang="en-US" altLang="zh-TW" sz="2400" b="1" dirty="0" smtClean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（</a:t>
            </a:r>
            <a:r>
              <a:rPr lang="zh-TW" altLang="en-US" sz="2400" b="1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产品型</a:t>
            </a:r>
            <a:r>
              <a:rPr lang="zh-TW" altLang="en-US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企业</a:t>
            </a:r>
            <a:r>
              <a:rPr lang="en-US" altLang="zh-CN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-&gt;</a:t>
            </a:r>
            <a:r>
              <a:rPr lang="zh-TW" altLang="en-US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服务型企业</a:t>
            </a:r>
            <a:r>
              <a:rPr lang="en-US" altLang="zh-TW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-&gt;</a:t>
            </a:r>
            <a:r>
              <a:rPr lang="zh-TW" altLang="en-US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知识型</a:t>
            </a:r>
            <a:r>
              <a:rPr lang="zh-TW" altLang="en-US" sz="2400" b="1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企业</a:t>
            </a:r>
            <a:r>
              <a:rPr lang="zh-CN" altLang="en-US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n-ea"/>
              </a:rPr>
              <a:t>）</a:t>
            </a:r>
            <a:endParaRPr lang="en-US" altLang="zh-CN" sz="2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351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22942" y="1564635"/>
            <a:ext cx="1800387" cy="462623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</a:gra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</a:rPr>
              <a:t>传统厂商</a:t>
            </a:r>
          </a:p>
        </p:txBody>
      </p:sp>
      <p:sp>
        <p:nvSpPr>
          <p:cNvPr id="35" name="矩形 34"/>
          <p:cNvSpPr/>
          <p:nvPr/>
        </p:nvSpPr>
        <p:spPr>
          <a:xfrm>
            <a:off x="2747083" y="1564635"/>
            <a:ext cx="9135487" cy="462623"/>
          </a:xfrm>
          <a:prstGeom prst="rect">
            <a:avLst/>
          </a:prstGeom>
          <a:gradFill>
            <a:gsLst>
              <a:gs pos="0">
                <a:srgbClr val="2F80F6"/>
              </a:gs>
              <a:gs pos="100000">
                <a:srgbClr val="6EAFFF"/>
              </a:gs>
            </a:gsLst>
            <a:lin ang="16200000" scaled="1"/>
          </a:gradFill>
          <a:ln>
            <a:solidFill>
              <a:srgbClr val="6EA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bg1"/>
                </a:solidFill>
              </a:rPr>
              <a:t>鼎捷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19186" y="2035640"/>
            <a:ext cx="5663384" cy="4495458"/>
          </a:xfrm>
          <a:prstGeom prst="rect">
            <a:avLst/>
          </a:prstGeom>
          <a:solidFill>
            <a:schemeClr val="bg1"/>
          </a:solidFill>
          <a:ln w="28575">
            <a:solidFill>
              <a:srgbClr val="6EAFFF"/>
            </a:solidFill>
            <a:prstDash val="solid"/>
          </a:ln>
          <a:effectLst>
            <a:outerShdw blurRad="139700" dist="50800" algn="tl" rotWithShape="0">
              <a:schemeClr val="bg1">
                <a:lumMod val="65000"/>
                <a:alpha val="28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747083" y="2035640"/>
            <a:ext cx="3622352" cy="4495458"/>
          </a:xfrm>
          <a:prstGeom prst="rect">
            <a:avLst/>
          </a:prstGeom>
          <a:solidFill>
            <a:schemeClr val="bg1"/>
          </a:solidFill>
          <a:ln w="28575">
            <a:solidFill>
              <a:srgbClr val="6EAFFF"/>
            </a:solidFill>
            <a:prstDash val="solid"/>
          </a:ln>
          <a:effectLst>
            <a:outerShdw blurRad="139700" dist="50800" algn="tl" rotWithShape="0">
              <a:schemeClr val="bg1">
                <a:lumMod val="65000"/>
                <a:alpha val="28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鼎捷将</a:t>
            </a:r>
            <a:r>
              <a:rPr kumimoji="1" lang="zh-CN" altLang="en-US" smtClean="0"/>
              <a:t>带给企业与众不同</a:t>
            </a:r>
            <a:r>
              <a:rPr kumimoji="1" lang="zh-CN" altLang="en-US" dirty="0" smtClean="0"/>
              <a:t>的结果</a:t>
            </a:r>
            <a:endParaRPr kumimoji="1" lang="zh-CN" altLang="en-US" dirty="0"/>
          </a:p>
        </p:txBody>
      </p:sp>
      <p:sp>
        <p:nvSpPr>
          <p:cNvPr id="178" name="矩形 177"/>
          <p:cNvSpPr/>
          <p:nvPr/>
        </p:nvSpPr>
        <p:spPr>
          <a:xfrm>
            <a:off x="322942" y="2035640"/>
            <a:ext cx="1800387" cy="4495458"/>
          </a:xfrm>
          <a:prstGeom prst="rect">
            <a:avLst/>
          </a:prstGeom>
          <a:solidFill>
            <a:srgbClr val="F9F9F9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文本框 180"/>
          <p:cNvSpPr txBox="1"/>
          <p:nvPr/>
        </p:nvSpPr>
        <p:spPr>
          <a:xfrm>
            <a:off x="500373" y="4923808"/>
            <a:ext cx="137088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流程电子化</a:t>
            </a:r>
            <a:endParaRPr kumimoji="1"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操作便捷化</a:t>
            </a:r>
            <a:endParaRPr kumimoji="1"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ctr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帐务效率化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946" y="2211881"/>
            <a:ext cx="2836407" cy="19980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46" y="4302308"/>
            <a:ext cx="4939771" cy="213642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4"/>
          <a:srcRect r="50096"/>
          <a:stretch/>
        </p:blipFill>
        <p:spPr>
          <a:xfrm>
            <a:off x="9746864" y="2211881"/>
            <a:ext cx="1832853" cy="20463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0" y="2516259"/>
            <a:ext cx="644765" cy="644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86" y="3273658"/>
            <a:ext cx="804536" cy="8045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03" y="4028138"/>
            <a:ext cx="628732" cy="628732"/>
          </a:xfrm>
          <a:prstGeom prst="rect">
            <a:avLst/>
          </a:prstGeom>
        </p:spPr>
      </p:pic>
      <p:sp>
        <p:nvSpPr>
          <p:cNvPr id="10" name="弧 9"/>
          <p:cNvSpPr/>
          <p:nvPr/>
        </p:nvSpPr>
        <p:spPr>
          <a:xfrm>
            <a:off x="887441" y="2847961"/>
            <a:ext cx="671388" cy="671388"/>
          </a:xfrm>
          <a:prstGeom prst="arc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弧 31"/>
          <p:cNvSpPr/>
          <p:nvPr/>
        </p:nvSpPr>
        <p:spPr>
          <a:xfrm flipH="1">
            <a:off x="669137" y="3586834"/>
            <a:ext cx="671388" cy="671388"/>
          </a:xfrm>
          <a:prstGeom prst="arc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42430" y="2380241"/>
            <a:ext cx="1667872" cy="248185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搭建营运</a:t>
            </a:r>
            <a:endParaRPr lang="en-US" altLang="zh-CN" sz="1600" kern="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监控系统</a:t>
            </a:r>
            <a:endParaRPr lang="en-US" altLang="zh-CN" sz="1600" kern="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5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实现透明化管理</a:t>
            </a:r>
            <a:endParaRPr lang="en-US" altLang="zh-CN" sz="1600" kern="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9921" y="2380240"/>
            <a:ext cx="1417202" cy="2472984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DAEFFE"/>
              </a:gs>
            </a:gsLst>
          </a:gradFill>
          <a:ln>
            <a:solidFill>
              <a:srgbClr val="7AC6FA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推动管理</a:t>
            </a:r>
            <a:endParaRPr lang="en-US" altLang="zh-CN" sz="1600" kern="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议题精进</a:t>
            </a:r>
            <a:endParaRPr lang="en-US" altLang="zh-CN" sz="1600" kern="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500" kern="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提升经营效益</a:t>
            </a:r>
            <a:endParaRPr lang="en-US" altLang="zh-CN" sz="1600" kern="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曲线连接符 30"/>
          <p:cNvCxnSpPr>
            <a:stCxn id="4" idx="2"/>
            <a:endCxn id="5" idx="2"/>
          </p:cNvCxnSpPr>
          <p:nvPr/>
        </p:nvCxnSpPr>
        <p:spPr>
          <a:xfrm rot="5400000" flipH="1" flipV="1">
            <a:off x="4633009" y="3996581"/>
            <a:ext cx="8869" cy="1722156"/>
          </a:xfrm>
          <a:prstGeom prst="curvedConnector3">
            <a:avLst>
              <a:gd name="adj1" fmla="val -2577517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 18"/>
          <p:cNvGrpSpPr/>
          <p:nvPr/>
        </p:nvGrpSpPr>
        <p:grpSpPr>
          <a:xfrm>
            <a:off x="3015412" y="5277609"/>
            <a:ext cx="1445321" cy="946800"/>
            <a:chOff x="2881849" y="4108526"/>
            <a:chExt cx="1445321" cy="946800"/>
          </a:xfrm>
        </p:grpSpPr>
        <p:sp>
          <p:nvSpPr>
            <p:cNvPr id="6" name="文本框 5"/>
            <p:cNvSpPr txBox="1"/>
            <p:nvPr/>
          </p:nvSpPr>
          <p:spPr>
            <a:xfrm>
              <a:off x="3252283" y="4227960"/>
              <a:ext cx="736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200" b="1" dirty="0" smtClean="0">
                  <a:solidFill>
                    <a:srgbClr val="FF0000"/>
                  </a:solidFill>
                </a:rPr>
                <a:t>＋</a:t>
              </a:r>
              <a:endParaRPr kumimoji="1" lang="zh-CN" alt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881849" y="4108526"/>
              <a:ext cx="547200" cy="94680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基准管理指标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779970" y="4108526"/>
              <a:ext cx="547200" cy="94680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议题管理指标</a:t>
              </a: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4761802" y="5277609"/>
            <a:ext cx="1445321" cy="946800"/>
            <a:chOff x="2806899" y="4108526"/>
            <a:chExt cx="1445321" cy="946800"/>
          </a:xfrm>
        </p:grpSpPr>
        <p:sp>
          <p:nvSpPr>
            <p:cNvPr id="44" name="文本框 43"/>
            <p:cNvSpPr txBox="1"/>
            <p:nvPr/>
          </p:nvSpPr>
          <p:spPr>
            <a:xfrm>
              <a:off x="3177333" y="4227960"/>
              <a:ext cx="736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200" b="1" dirty="0" smtClean="0">
                  <a:solidFill>
                    <a:srgbClr val="FF0000"/>
                  </a:solidFill>
                </a:rPr>
                <a:t>＋</a:t>
              </a:r>
              <a:endParaRPr kumimoji="1" lang="zh-CN" alt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806899" y="4108526"/>
              <a:ext cx="547200" cy="94680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新的管理体系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3705020" y="4108526"/>
              <a:ext cx="547200" cy="94680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新的作业方法</a:t>
              </a: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95" y="2657382"/>
            <a:ext cx="959350" cy="9593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36" y="2612801"/>
            <a:ext cx="1011936" cy="1048512"/>
          </a:xfrm>
          <a:prstGeom prst="rect">
            <a:avLst/>
          </a:prstGeom>
        </p:spPr>
      </p:pic>
      <p:grpSp>
        <p:nvGrpSpPr>
          <p:cNvPr id="33" name="组 32"/>
          <p:cNvGrpSpPr/>
          <p:nvPr/>
        </p:nvGrpSpPr>
        <p:grpSpPr>
          <a:xfrm>
            <a:off x="1648446" y="3225863"/>
            <a:ext cx="1697141" cy="1612864"/>
            <a:chOff x="-884132" y="2864206"/>
            <a:chExt cx="2355976" cy="1612864"/>
          </a:xfrm>
        </p:grpSpPr>
        <p:sp>
          <p:nvSpPr>
            <p:cNvPr id="30" name="椭圆 29"/>
            <p:cNvSpPr/>
            <p:nvPr/>
          </p:nvSpPr>
          <p:spPr>
            <a:xfrm>
              <a:off x="-621660" y="2937556"/>
              <a:ext cx="2093504" cy="1539514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dash"/>
            </a:ln>
            <a:effectLst>
              <a:softEdge rad="317500"/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-884132" y="2864206"/>
              <a:ext cx="174269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800" b="1" i="1" dirty="0" smtClean="0">
                  <a:ln w="3175">
                    <a:solidFill>
                      <a:srgbClr val="FFC000"/>
                    </a:solidFill>
                  </a:ln>
                  <a:gradFill flip="none" rotWithShape="1">
                    <a:gsLst>
                      <a:gs pos="100000">
                        <a:schemeClr val="accent6">
                          <a:lumMod val="75000"/>
                        </a:schemeClr>
                      </a:gs>
                      <a:gs pos="57000">
                        <a:srgbClr val="FFDB00"/>
                      </a:gs>
                      <a:gs pos="40000">
                        <a:srgbClr val="FFFF00"/>
                      </a:gs>
                      <a:gs pos="50000">
                        <a:srgbClr val="FFE55F"/>
                      </a:gs>
                      <a:gs pos="21000">
                        <a:srgbClr val="FFC000"/>
                      </a:gs>
                      <a:gs pos="0">
                        <a:schemeClr val="accent6"/>
                      </a:gs>
                    </a:gsLst>
                    <a:lin ang="5400000" scaled="1"/>
                    <a:tileRect/>
                  </a:gradFill>
                </a:rPr>
                <a:t>v</a:t>
              </a:r>
              <a:r>
                <a:rPr kumimoji="1" lang="en-US" altLang="zh-CN" sz="6600" b="1" i="1" dirty="0" smtClean="0">
                  <a:ln w="3175">
                    <a:solidFill>
                      <a:srgbClr val="FFC000"/>
                    </a:solidFill>
                  </a:ln>
                  <a:gradFill flip="none" rotWithShape="1">
                    <a:gsLst>
                      <a:gs pos="100000">
                        <a:schemeClr val="accent6">
                          <a:lumMod val="75000"/>
                        </a:schemeClr>
                      </a:gs>
                      <a:gs pos="57000">
                        <a:srgbClr val="FFDB00"/>
                      </a:gs>
                      <a:gs pos="40000">
                        <a:srgbClr val="FFFF00"/>
                      </a:gs>
                      <a:gs pos="50000">
                        <a:srgbClr val="FFE55F"/>
                      </a:gs>
                      <a:gs pos="21000">
                        <a:srgbClr val="FFC000"/>
                      </a:gs>
                      <a:gs pos="0">
                        <a:schemeClr val="accent6"/>
                      </a:gs>
                    </a:gsLst>
                    <a:lin ang="5400000" scaled="1"/>
                    <a:tileRect/>
                  </a:gradFill>
                </a:rPr>
                <a:t>s</a:t>
              </a:r>
              <a:endParaRPr kumimoji="1" lang="zh-CN" altLang="en-US" sz="6600" b="1" i="1" dirty="0">
                <a:ln w="3175">
                  <a:solidFill>
                    <a:srgbClr val="FFC000"/>
                  </a:solidFill>
                </a:ln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57000">
                      <a:srgbClr val="FFDB00"/>
                    </a:gs>
                    <a:gs pos="40000">
                      <a:srgbClr val="FFFF00"/>
                    </a:gs>
                    <a:gs pos="50000">
                      <a:srgbClr val="FFE55F"/>
                    </a:gs>
                    <a:gs pos="21000">
                      <a:srgbClr val="FFC000"/>
                    </a:gs>
                    <a:gs pos="0">
                      <a:schemeClr val="accent6"/>
                    </a:gs>
                  </a:gsLst>
                  <a:lin ang="5400000" scaled="1"/>
                  <a:tileRect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7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“</a:t>
            </a:r>
            <a:r>
              <a:rPr kumimoji="1" lang="en-US" altLang="en-US" dirty="0" smtClean="0"/>
              <a:t>效益导向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的信息化建设</a:t>
            </a:r>
            <a:endParaRPr lang="zh-CN" altLang="en-US" b="1" dirty="0"/>
          </a:p>
        </p:txBody>
      </p:sp>
      <p:sp>
        <p:nvSpPr>
          <p:cNvPr id="37" name="任意多边形 36"/>
          <p:cNvSpPr/>
          <p:nvPr/>
        </p:nvSpPr>
        <p:spPr>
          <a:xfrm>
            <a:off x="4183463" y="4340110"/>
            <a:ext cx="2680769" cy="2186050"/>
          </a:xfrm>
          <a:custGeom>
            <a:avLst/>
            <a:gdLst>
              <a:gd name="connsiteX0" fmla="*/ 0 w 1784532"/>
              <a:gd name="connsiteY0" fmla="*/ 178453 h 2186050"/>
              <a:gd name="connsiteX1" fmla="*/ 178453 w 1784532"/>
              <a:gd name="connsiteY1" fmla="*/ 0 h 2186050"/>
              <a:gd name="connsiteX2" fmla="*/ 1606079 w 1784532"/>
              <a:gd name="connsiteY2" fmla="*/ 0 h 2186050"/>
              <a:gd name="connsiteX3" fmla="*/ 1784532 w 1784532"/>
              <a:gd name="connsiteY3" fmla="*/ 178453 h 2186050"/>
              <a:gd name="connsiteX4" fmla="*/ 1784532 w 1784532"/>
              <a:gd name="connsiteY4" fmla="*/ 2007597 h 2186050"/>
              <a:gd name="connsiteX5" fmla="*/ 1606079 w 1784532"/>
              <a:gd name="connsiteY5" fmla="*/ 2186050 h 2186050"/>
              <a:gd name="connsiteX6" fmla="*/ 178453 w 1784532"/>
              <a:gd name="connsiteY6" fmla="*/ 2186050 h 2186050"/>
              <a:gd name="connsiteX7" fmla="*/ 0 w 1784532"/>
              <a:gd name="connsiteY7" fmla="*/ 2007597 h 2186050"/>
              <a:gd name="connsiteX8" fmla="*/ 0 w 1784532"/>
              <a:gd name="connsiteY8" fmla="*/ 178453 h 21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532" h="2186050">
                <a:moveTo>
                  <a:pt x="0" y="178453"/>
                </a:moveTo>
                <a:cubicBezTo>
                  <a:pt x="0" y="79896"/>
                  <a:pt x="79896" y="0"/>
                  <a:pt x="178453" y="0"/>
                </a:cubicBezTo>
                <a:lnTo>
                  <a:pt x="1606079" y="0"/>
                </a:lnTo>
                <a:cubicBezTo>
                  <a:pt x="1704636" y="0"/>
                  <a:pt x="1784532" y="79896"/>
                  <a:pt x="1784532" y="178453"/>
                </a:cubicBezTo>
                <a:lnTo>
                  <a:pt x="1784532" y="2007597"/>
                </a:lnTo>
                <a:cubicBezTo>
                  <a:pt x="1784532" y="2106154"/>
                  <a:pt x="1704636" y="2186050"/>
                  <a:pt x="1606079" y="2186050"/>
                </a:cubicBezTo>
                <a:lnTo>
                  <a:pt x="178453" y="2186050"/>
                </a:lnTo>
                <a:cubicBezTo>
                  <a:pt x="79896" y="2186050"/>
                  <a:pt x="0" y="2106154"/>
                  <a:pt x="0" y="2007597"/>
                </a:cubicBezTo>
                <a:lnTo>
                  <a:pt x="0" y="178453"/>
                </a:lnTo>
                <a:close/>
              </a:path>
            </a:pathLst>
          </a:custGeom>
          <a:ln>
            <a:solidFill>
              <a:srgbClr val="8ECEF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8947" tIns="158947" rIns="158947" bIns="158947" numCol="1" spcCol="1270" anchor="t" anchorCtr="0">
            <a:noAutofit/>
          </a:bodyPr>
          <a:lstStyle/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buFontTx/>
              <a:buChar char="••"/>
            </a:pPr>
            <a:endParaRPr lang="en-US" altLang="zh-CN" sz="15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094131" y="4097478"/>
            <a:ext cx="632746" cy="368443"/>
          </a:xfrm>
          <a:custGeom>
            <a:avLst/>
            <a:gdLst>
              <a:gd name="connsiteX0" fmla="*/ 0 w 573520"/>
              <a:gd name="connsiteY0" fmla="*/ 88859 h 444297"/>
              <a:gd name="connsiteX1" fmla="*/ 351372 w 573520"/>
              <a:gd name="connsiteY1" fmla="*/ 88859 h 444297"/>
              <a:gd name="connsiteX2" fmla="*/ 351372 w 573520"/>
              <a:gd name="connsiteY2" fmla="*/ 0 h 444297"/>
              <a:gd name="connsiteX3" fmla="*/ 573520 w 573520"/>
              <a:gd name="connsiteY3" fmla="*/ 222149 h 444297"/>
              <a:gd name="connsiteX4" fmla="*/ 351372 w 573520"/>
              <a:gd name="connsiteY4" fmla="*/ 444297 h 444297"/>
              <a:gd name="connsiteX5" fmla="*/ 351372 w 573520"/>
              <a:gd name="connsiteY5" fmla="*/ 355438 h 444297"/>
              <a:gd name="connsiteX6" fmla="*/ 0 w 573520"/>
              <a:gd name="connsiteY6" fmla="*/ 355438 h 444297"/>
              <a:gd name="connsiteX7" fmla="*/ 0 w 573520"/>
              <a:gd name="connsiteY7" fmla="*/ 88859 h 44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520" h="444297">
                <a:moveTo>
                  <a:pt x="0" y="88859"/>
                </a:moveTo>
                <a:lnTo>
                  <a:pt x="351372" y="88859"/>
                </a:lnTo>
                <a:lnTo>
                  <a:pt x="351372" y="0"/>
                </a:lnTo>
                <a:lnTo>
                  <a:pt x="573520" y="222149"/>
                </a:lnTo>
                <a:lnTo>
                  <a:pt x="351372" y="444297"/>
                </a:lnTo>
                <a:lnTo>
                  <a:pt x="351372" y="355438"/>
                </a:lnTo>
                <a:lnTo>
                  <a:pt x="0" y="355438"/>
                </a:lnTo>
                <a:lnTo>
                  <a:pt x="0" y="88859"/>
                </a:lnTo>
                <a:close/>
              </a:path>
            </a:pathLst>
          </a:custGeom>
          <a:solidFill>
            <a:srgbClr val="8ECEFA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88859" rIns="133289" bIns="88859" numCol="1" spcCol="1270" anchor="ctr" anchorCtr="0">
            <a:noAutofit/>
          </a:bodyPr>
          <a:lstStyle/>
          <a:p>
            <a:pPr algn="ctr" defTabSz="533400"/>
            <a:endParaRPr lang="zh-CN" altLang="en-US" sz="12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4173902" y="4029671"/>
            <a:ext cx="2729990" cy="504056"/>
          </a:xfrm>
          <a:prstGeom prst="roundRect">
            <a:avLst>
              <a:gd name="adj" fmla="val 19691"/>
            </a:avLst>
          </a:prstGeom>
          <a:gradFill>
            <a:gsLst>
              <a:gs pos="0">
                <a:srgbClr val="BCE2FC"/>
              </a:gs>
              <a:gs pos="100000">
                <a:schemeClr val="bg1"/>
              </a:gs>
            </a:gsLst>
            <a:lin ang="16200000" scaled="1"/>
          </a:gradFill>
          <a:ln w="6350">
            <a:solidFill>
              <a:srgbClr val="8ECEF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效果（改变）</a:t>
            </a:r>
          </a:p>
        </p:txBody>
      </p:sp>
      <p:sp>
        <p:nvSpPr>
          <p:cNvPr id="35" name="任意多边形 34"/>
          <p:cNvSpPr/>
          <p:nvPr/>
        </p:nvSpPr>
        <p:spPr>
          <a:xfrm>
            <a:off x="7106324" y="4097478"/>
            <a:ext cx="632746" cy="368443"/>
          </a:xfrm>
          <a:custGeom>
            <a:avLst/>
            <a:gdLst>
              <a:gd name="connsiteX0" fmla="*/ 0 w 573520"/>
              <a:gd name="connsiteY0" fmla="*/ 88859 h 444297"/>
              <a:gd name="connsiteX1" fmla="*/ 351372 w 573520"/>
              <a:gd name="connsiteY1" fmla="*/ 88859 h 444297"/>
              <a:gd name="connsiteX2" fmla="*/ 351372 w 573520"/>
              <a:gd name="connsiteY2" fmla="*/ 0 h 444297"/>
              <a:gd name="connsiteX3" fmla="*/ 573520 w 573520"/>
              <a:gd name="connsiteY3" fmla="*/ 222149 h 444297"/>
              <a:gd name="connsiteX4" fmla="*/ 351372 w 573520"/>
              <a:gd name="connsiteY4" fmla="*/ 444297 h 444297"/>
              <a:gd name="connsiteX5" fmla="*/ 351372 w 573520"/>
              <a:gd name="connsiteY5" fmla="*/ 355438 h 444297"/>
              <a:gd name="connsiteX6" fmla="*/ 0 w 573520"/>
              <a:gd name="connsiteY6" fmla="*/ 355438 h 444297"/>
              <a:gd name="connsiteX7" fmla="*/ 0 w 573520"/>
              <a:gd name="connsiteY7" fmla="*/ 88859 h 44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520" h="444297">
                <a:moveTo>
                  <a:pt x="0" y="88859"/>
                </a:moveTo>
                <a:lnTo>
                  <a:pt x="351372" y="88859"/>
                </a:lnTo>
                <a:lnTo>
                  <a:pt x="351372" y="0"/>
                </a:lnTo>
                <a:lnTo>
                  <a:pt x="573520" y="222149"/>
                </a:lnTo>
                <a:lnTo>
                  <a:pt x="351372" y="444297"/>
                </a:lnTo>
                <a:lnTo>
                  <a:pt x="351372" y="355438"/>
                </a:lnTo>
                <a:lnTo>
                  <a:pt x="0" y="355438"/>
                </a:lnTo>
                <a:lnTo>
                  <a:pt x="0" y="88859"/>
                </a:lnTo>
                <a:close/>
              </a:path>
            </a:pathLst>
          </a:custGeom>
          <a:solidFill>
            <a:srgbClr val="8ECEFA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2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88859" rIns="133289" bIns="88859" numCol="1" spcCol="1270" anchor="ctr" anchorCtr="0">
            <a:noAutofit/>
          </a:bodyPr>
          <a:lstStyle/>
          <a:p>
            <a:pPr algn="ctr" defTabSz="533400"/>
            <a:endParaRPr lang="zh-CN" altLang="en-US" sz="12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973036" y="4029671"/>
            <a:ext cx="1927491" cy="2496489"/>
            <a:chOff x="700089" y="4244880"/>
            <a:chExt cx="2599002" cy="2496489"/>
          </a:xfrm>
        </p:grpSpPr>
        <p:sp>
          <p:nvSpPr>
            <p:cNvPr id="5" name="任意多边形 4"/>
            <p:cNvSpPr/>
            <p:nvPr/>
          </p:nvSpPr>
          <p:spPr>
            <a:xfrm>
              <a:off x="700089" y="4555319"/>
              <a:ext cx="2467510" cy="2186050"/>
            </a:xfrm>
            <a:custGeom>
              <a:avLst/>
              <a:gdLst>
                <a:gd name="connsiteX0" fmla="*/ 0 w 1784532"/>
                <a:gd name="connsiteY0" fmla="*/ 178453 h 2186050"/>
                <a:gd name="connsiteX1" fmla="*/ 178453 w 1784532"/>
                <a:gd name="connsiteY1" fmla="*/ 0 h 2186050"/>
                <a:gd name="connsiteX2" fmla="*/ 1606079 w 1784532"/>
                <a:gd name="connsiteY2" fmla="*/ 0 h 2186050"/>
                <a:gd name="connsiteX3" fmla="*/ 1784532 w 1784532"/>
                <a:gd name="connsiteY3" fmla="*/ 178453 h 2186050"/>
                <a:gd name="connsiteX4" fmla="*/ 1784532 w 1784532"/>
                <a:gd name="connsiteY4" fmla="*/ 2007597 h 2186050"/>
                <a:gd name="connsiteX5" fmla="*/ 1606079 w 1784532"/>
                <a:gd name="connsiteY5" fmla="*/ 2186050 h 2186050"/>
                <a:gd name="connsiteX6" fmla="*/ 178453 w 1784532"/>
                <a:gd name="connsiteY6" fmla="*/ 2186050 h 2186050"/>
                <a:gd name="connsiteX7" fmla="*/ 0 w 1784532"/>
                <a:gd name="connsiteY7" fmla="*/ 2007597 h 2186050"/>
                <a:gd name="connsiteX8" fmla="*/ 0 w 1784532"/>
                <a:gd name="connsiteY8" fmla="*/ 178453 h 2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4532" h="2186050">
                  <a:moveTo>
                    <a:pt x="0" y="178453"/>
                  </a:moveTo>
                  <a:cubicBezTo>
                    <a:pt x="0" y="79896"/>
                    <a:pt x="79896" y="0"/>
                    <a:pt x="178453" y="0"/>
                  </a:cubicBezTo>
                  <a:lnTo>
                    <a:pt x="1606079" y="0"/>
                  </a:lnTo>
                  <a:cubicBezTo>
                    <a:pt x="1704636" y="0"/>
                    <a:pt x="1784532" y="79896"/>
                    <a:pt x="1784532" y="178453"/>
                  </a:cubicBezTo>
                  <a:lnTo>
                    <a:pt x="1784532" y="2007597"/>
                  </a:lnTo>
                  <a:cubicBezTo>
                    <a:pt x="1784532" y="2106154"/>
                    <a:pt x="1704636" y="2186050"/>
                    <a:pt x="1606079" y="2186050"/>
                  </a:cubicBezTo>
                  <a:lnTo>
                    <a:pt x="178453" y="2186050"/>
                  </a:lnTo>
                  <a:cubicBezTo>
                    <a:pt x="79896" y="2186050"/>
                    <a:pt x="0" y="2106154"/>
                    <a:pt x="0" y="2007597"/>
                  </a:cubicBezTo>
                  <a:lnTo>
                    <a:pt x="0" y="178453"/>
                  </a:lnTo>
                  <a:close/>
                </a:path>
              </a:pathLst>
            </a:custGeom>
            <a:ln>
              <a:solidFill>
                <a:srgbClr val="8ECEFA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8947" tIns="158947" rIns="158947" bIns="158947" numCol="1" spcCol="1270" anchor="t" anchorCtr="0">
              <a:noAutofit/>
            </a:bodyPr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</a:pPr>
              <a:endParaRPr lang="en-US" altLang="zh-CN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700089" y="4244880"/>
              <a:ext cx="2467510" cy="504056"/>
            </a:xfrm>
            <a:prstGeom prst="roundRect">
              <a:avLst>
                <a:gd name="adj" fmla="val 19691"/>
              </a:avLst>
            </a:prstGeom>
            <a:gradFill>
              <a:gsLst>
                <a:gs pos="0">
                  <a:srgbClr val="BCE2FC"/>
                </a:gs>
                <a:gs pos="100000">
                  <a:schemeClr val="bg1"/>
                </a:gs>
              </a:gsLst>
              <a:lin ang="16200000" scaled="1"/>
            </a:gradFill>
            <a:ln w="6350">
              <a:solidFill>
                <a:srgbClr val="8ECEF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36747"/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09867" y="4870134"/>
              <a:ext cx="2489224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defTabSz="666750">
                <a:lnSpc>
                  <a:spcPct val="200000"/>
                </a:lnSpc>
                <a:spcAft>
                  <a:spcPct val="15000"/>
                </a:spcAft>
                <a:buClr>
                  <a:prstClr val="white">
                    <a:lumMod val="75000"/>
                  </a:prstClr>
                </a:buClr>
                <a:buFont typeface="Wingdings" panose="05000000000000000000" pitchFamily="2" charset="2"/>
                <a:buChar char="ü"/>
              </a:pPr>
              <a:r>
                <a:rPr lang="zh-CN" altLang="en-US" sz="1500" dirty="0">
                  <a:solidFill>
                    <a:prstClr val="black"/>
                  </a:solidFill>
                  <a:latin typeface="微软雅黑"/>
                  <a:ea typeface="微软雅黑"/>
                </a:rPr>
                <a:t>管理知识养成</a:t>
              </a:r>
            </a:p>
            <a:p>
              <a:pPr marL="285750" lvl="1" indent="-285750" defTabSz="666750">
                <a:lnSpc>
                  <a:spcPct val="200000"/>
                </a:lnSpc>
                <a:spcAft>
                  <a:spcPct val="15000"/>
                </a:spcAft>
                <a:buClr>
                  <a:prstClr val="white">
                    <a:lumMod val="75000"/>
                  </a:prstClr>
                </a:buClr>
                <a:buFont typeface="Wingdings" panose="05000000000000000000" pitchFamily="2" charset="2"/>
                <a:buChar char="ü"/>
              </a:pPr>
              <a:r>
                <a:rPr lang="zh-CN" altLang="en-US" sz="1500" dirty="0">
                  <a:solidFill>
                    <a:prstClr val="black"/>
                  </a:solidFill>
                  <a:latin typeface="微软雅黑"/>
                  <a:ea typeface="微软雅黑"/>
                </a:rPr>
                <a:t>管理手法建立</a:t>
              </a:r>
              <a:endParaRPr lang="en-US" altLang="zh-CN" sz="1500" dirty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pPr marL="285750" lvl="1" indent="-285750" defTabSz="666750">
                <a:lnSpc>
                  <a:spcPct val="200000"/>
                </a:lnSpc>
                <a:spcAft>
                  <a:spcPct val="15000"/>
                </a:spcAft>
                <a:buClr>
                  <a:prstClr val="white">
                    <a:lumMod val="75000"/>
                  </a:prstClr>
                </a:buClr>
                <a:buFont typeface="Wingdings" panose="05000000000000000000" pitchFamily="2" charset="2"/>
                <a:buChar char="ü"/>
              </a:pPr>
              <a:r>
                <a:rPr lang="en-US" altLang="zh-CN" sz="1500" dirty="0">
                  <a:solidFill>
                    <a:prstClr val="black"/>
                  </a:solidFill>
                  <a:latin typeface="微软雅黑"/>
                  <a:ea typeface="微软雅黑"/>
                </a:rPr>
                <a:t>IT</a:t>
              </a:r>
              <a:r>
                <a:rPr lang="zh-CN" altLang="en-US" sz="1500" dirty="0">
                  <a:solidFill>
                    <a:prstClr val="black"/>
                  </a:solidFill>
                  <a:latin typeface="微软雅黑"/>
                  <a:ea typeface="微软雅黑"/>
                </a:rPr>
                <a:t>工具导入</a:t>
              </a:r>
              <a:endParaRPr lang="en-US" altLang="zh-CN" sz="150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4443721" y="4678835"/>
            <a:ext cx="2634831" cy="1581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666750">
              <a:lnSpc>
                <a:spcPct val="150000"/>
              </a:lnSpc>
              <a:spcAft>
                <a:spcPct val="150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prstClr val="black"/>
                </a:solidFill>
                <a:latin typeface="微软雅黑"/>
                <a:ea typeface="微软雅黑"/>
              </a:rPr>
              <a:t>管理意识的改变</a:t>
            </a:r>
          </a:p>
          <a:p>
            <a:pPr marL="285750" lvl="1" indent="-285750" defTabSz="666750">
              <a:lnSpc>
                <a:spcPct val="150000"/>
              </a:lnSpc>
              <a:spcAft>
                <a:spcPct val="150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prstClr val="black"/>
                </a:solidFill>
                <a:latin typeface="微软雅黑"/>
                <a:ea typeface="微软雅黑"/>
              </a:rPr>
              <a:t>决策方式的改变</a:t>
            </a:r>
          </a:p>
          <a:p>
            <a:pPr marL="285750" lvl="1" indent="-285750" defTabSz="666750">
              <a:lnSpc>
                <a:spcPct val="150000"/>
              </a:lnSpc>
              <a:spcAft>
                <a:spcPct val="150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prstClr val="black"/>
                </a:solidFill>
                <a:latin typeface="微软雅黑"/>
                <a:ea typeface="微软雅黑"/>
              </a:rPr>
              <a:t>业务流程的改变</a:t>
            </a:r>
            <a:endParaRPr lang="en-US" altLang="zh-CN" sz="15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285750" lvl="1" indent="-285750" defTabSz="666750">
              <a:lnSpc>
                <a:spcPct val="150000"/>
              </a:lnSpc>
              <a:spcAft>
                <a:spcPct val="150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prstClr val="black"/>
                </a:solidFill>
                <a:latin typeface="微软雅黑"/>
                <a:ea typeface="微软雅黑"/>
              </a:rPr>
              <a:t>作业方法的改变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7821625" y="4029671"/>
            <a:ext cx="3595575" cy="2496489"/>
            <a:chOff x="8220188" y="4244880"/>
            <a:chExt cx="3352991" cy="2496489"/>
          </a:xfrm>
        </p:grpSpPr>
        <p:sp>
          <p:nvSpPr>
            <p:cNvPr id="38" name="任意多边形 37"/>
            <p:cNvSpPr/>
            <p:nvPr/>
          </p:nvSpPr>
          <p:spPr>
            <a:xfrm>
              <a:off x="8220188" y="4555319"/>
              <a:ext cx="3352991" cy="2186050"/>
            </a:xfrm>
            <a:custGeom>
              <a:avLst/>
              <a:gdLst>
                <a:gd name="connsiteX0" fmla="*/ 0 w 1784532"/>
                <a:gd name="connsiteY0" fmla="*/ 178453 h 2186050"/>
                <a:gd name="connsiteX1" fmla="*/ 178453 w 1784532"/>
                <a:gd name="connsiteY1" fmla="*/ 0 h 2186050"/>
                <a:gd name="connsiteX2" fmla="*/ 1606079 w 1784532"/>
                <a:gd name="connsiteY2" fmla="*/ 0 h 2186050"/>
                <a:gd name="connsiteX3" fmla="*/ 1784532 w 1784532"/>
                <a:gd name="connsiteY3" fmla="*/ 178453 h 2186050"/>
                <a:gd name="connsiteX4" fmla="*/ 1784532 w 1784532"/>
                <a:gd name="connsiteY4" fmla="*/ 2007597 h 2186050"/>
                <a:gd name="connsiteX5" fmla="*/ 1606079 w 1784532"/>
                <a:gd name="connsiteY5" fmla="*/ 2186050 h 2186050"/>
                <a:gd name="connsiteX6" fmla="*/ 178453 w 1784532"/>
                <a:gd name="connsiteY6" fmla="*/ 2186050 h 2186050"/>
                <a:gd name="connsiteX7" fmla="*/ 0 w 1784532"/>
                <a:gd name="connsiteY7" fmla="*/ 2007597 h 2186050"/>
                <a:gd name="connsiteX8" fmla="*/ 0 w 1784532"/>
                <a:gd name="connsiteY8" fmla="*/ 178453 h 2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4532" h="2186050">
                  <a:moveTo>
                    <a:pt x="0" y="178453"/>
                  </a:moveTo>
                  <a:cubicBezTo>
                    <a:pt x="0" y="79896"/>
                    <a:pt x="79896" y="0"/>
                    <a:pt x="178453" y="0"/>
                  </a:cubicBezTo>
                  <a:lnTo>
                    <a:pt x="1606079" y="0"/>
                  </a:lnTo>
                  <a:cubicBezTo>
                    <a:pt x="1704636" y="0"/>
                    <a:pt x="1784532" y="79896"/>
                    <a:pt x="1784532" y="178453"/>
                  </a:cubicBezTo>
                  <a:lnTo>
                    <a:pt x="1784532" y="2007597"/>
                  </a:lnTo>
                  <a:cubicBezTo>
                    <a:pt x="1784532" y="2106154"/>
                    <a:pt x="1704636" y="2186050"/>
                    <a:pt x="1606079" y="2186050"/>
                  </a:cubicBezTo>
                  <a:lnTo>
                    <a:pt x="178453" y="2186050"/>
                  </a:lnTo>
                  <a:cubicBezTo>
                    <a:pt x="79896" y="2186050"/>
                    <a:pt x="0" y="2106154"/>
                    <a:pt x="0" y="2007597"/>
                  </a:cubicBezTo>
                  <a:lnTo>
                    <a:pt x="0" y="178453"/>
                  </a:lnTo>
                  <a:close/>
                </a:path>
              </a:pathLst>
            </a:custGeom>
            <a:ln>
              <a:solidFill>
                <a:srgbClr val="8ECEFA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8947" tIns="158947" rIns="158947" bIns="158947" numCol="1" spcCol="1270" anchor="t" anchorCtr="0">
              <a:noAutofit/>
            </a:bodyPr>
            <a:lstStyle/>
            <a:p>
              <a:pPr marL="114300" lvl="1" indent="-114300" defTabSz="666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</a:pPr>
              <a:endParaRPr lang="en-US" altLang="zh-CN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8220188" y="4244880"/>
              <a:ext cx="3352991" cy="504056"/>
            </a:xfrm>
            <a:prstGeom prst="roundRect">
              <a:avLst>
                <a:gd name="adj" fmla="val 19691"/>
              </a:avLst>
            </a:prstGeom>
            <a:gradFill>
              <a:gsLst>
                <a:gs pos="0">
                  <a:srgbClr val="BCE2FC"/>
                </a:gs>
                <a:gs pos="100000">
                  <a:schemeClr val="bg1"/>
                </a:gs>
              </a:gsLst>
              <a:lin ang="16200000" scaled="1"/>
            </a:gradFill>
            <a:ln w="6350">
              <a:solidFill>
                <a:srgbClr val="8ECEF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36747"/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利益（好处）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8456490" y="4875055"/>
              <a:ext cx="3010102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defTabSz="666750">
                <a:lnSpc>
                  <a:spcPct val="150000"/>
                </a:lnSpc>
                <a:spcAft>
                  <a:spcPct val="15000"/>
                </a:spcAft>
                <a:buClr>
                  <a:prstClr val="white">
                    <a:lumMod val="75000"/>
                  </a:prstClr>
                </a:buClr>
                <a:buFont typeface="Wingdings" panose="05000000000000000000" pitchFamily="2" charset="2"/>
                <a:buChar char="ü"/>
              </a:pPr>
              <a:r>
                <a:rPr lang="zh-CN" altLang="en-US" sz="1500" dirty="0">
                  <a:solidFill>
                    <a:prstClr val="black"/>
                  </a:solidFill>
                  <a:latin typeface="微软雅黑"/>
                  <a:ea typeface="微软雅黑"/>
                </a:rPr>
                <a:t>可量化的经营管理效益</a:t>
              </a:r>
            </a:p>
            <a:p>
              <a:pPr marL="285750" lvl="1" indent="-285750" defTabSz="666750">
                <a:lnSpc>
                  <a:spcPct val="150000"/>
                </a:lnSpc>
                <a:spcAft>
                  <a:spcPct val="15000"/>
                </a:spcAft>
                <a:buClr>
                  <a:prstClr val="white">
                    <a:lumMod val="75000"/>
                  </a:prstClr>
                </a:buClr>
                <a:buFont typeface="Wingdings" panose="05000000000000000000" pitchFamily="2" charset="2"/>
                <a:buChar char="ü"/>
              </a:pPr>
              <a:r>
                <a:rPr lang="zh-CN" altLang="en-US" sz="1500" dirty="0">
                  <a:solidFill>
                    <a:prstClr val="black"/>
                  </a:solidFill>
                  <a:latin typeface="微软雅黑"/>
                  <a:ea typeface="微软雅黑"/>
                </a:rPr>
                <a:t>可量化的作业效益</a:t>
              </a:r>
              <a:endParaRPr lang="en-US" altLang="zh-CN" sz="1500" dirty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pPr marL="285750" lvl="1" indent="-285750" defTabSz="666750">
                <a:lnSpc>
                  <a:spcPct val="150000"/>
                </a:lnSpc>
                <a:spcAft>
                  <a:spcPct val="15000"/>
                </a:spcAft>
                <a:buClr>
                  <a:prstClr val="white">
                    <a:lumMod val="75000"/>
                  </a:prstClr>
                </a:buClr>
                <a:buFont typeface="Wingdings" panose="05000000000000000000" pitchFamily="2" charset="2"/>
                <a:buChar char="ü"/>
              </a:pPr>
              <a:r>
                <a:rPr lang="zh-CN" altLang="en-US" sz="1500" dirty="0">
                  <a:solidFill>
                    <a:prstClr val="black"/>
                  </a:solidFill>
                  <a:latin typeface="微软雅黑"/>
                  <a:ea typeface="微软雅黑"/>
                </a:rPr>
                <a:t>不可量化的效益</a:t>
              </a:r>
              <a:r>
                <a:rPr lang="zh-TW" altLang="en-US" sz="1500" dirty="0">
                  <a:solidFill>
                    <a:prstClr val="black"/>
                  </a:solidFill>
                  <a:latin typeface="微软雅黑"/>
                  <a:ea typeface="微软雅黑"/>
                </a:rPr>
                <a:t>（文化，体质，人员能力</a:t>
              </a:r>
              <a:r>
                <a:rPr lang="en-US" altLang="zh-TW" sz="1500" dirty="0">
                  <a:solidFill>
                    <a:prstClr val="black"/>
                  </a:solidFill>
                  <a:latin typeface="微软雅黑"/>
                  <a:ea typeface="微软雅黑"/>
                </a:rPr>
                <a:t>…)</a:t>
              </a:r>
              <a:endParaRPr lang="zh-CN" altLang="en-US" sz="150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60" y="1292463"/>
            <a:ext cx="2104856" cy="2858370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3921803" y="1822658"/>
            <a:ext cx="6313497" cy="1797980"/>
            <a:chOff x="3955163" y="1995949"/>
            <a:chExt cx="6313497" cy="1797980"/>
          </a:xfrm>
        </p:grpSpPr>
        <p:sp>
          <p:nvSpPr>
            <p:cNvPr id="7" name="矩形 6"/>
            <p:cNvSpPr/>
            <p:nvPr/>
          </p:nvSpPr>
          <p:spPr>
            <a:xfrm>
              <a:off x="4506845" y="2470490"/>
              <a:ext cx="511256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Clr>
                  <a:srgbClr val="FC4E4E"/>
                </a:buClr>
                <a:buFont typeface="Wingdings" panose="05000000000000000000" pitchFamily="2" charset="2"/>
                <a:buChar char="²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/>
                  <a:ea typeface="微软雅黑"/>
                </a:rPr>
                <a:t>应用</a:t>
              </a:r>
              <a:r>
                <a:rPr lang="en-US" altLang="zh-CN" b="1" dirty="0">
                  <a:solidFill>
                    <a:srgbClr val="C00000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dirty="0">
                  <a:solidFill>
                    <a:prstClr val="black"/>
                  </a:solidFill>
                  <a:latin typeface="微软雅黑"/>
                  <a:ea typeface="微软雅黑"/>
                </a:rPr>
                <a:t>是指因应某种需要而使用的方案</a:t>
              </a:r>
              <a:endParaRPr lang="en-US" altLang="zh-CN" dirty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pPr marL="285750" indent="-285750">
                <a:lnSpc>
                  <a:spcPct val="200000"/>
                </a:lnSpc>
                <a:buClr>
                  <a:srgbClr val="FC4E4E"/>
                </a:buClr>
                <a:buFont typeface="Wingdings" panose="05000000000000000000" pitchFamily="2" charset="2"/>
                <a:buChar char="²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/>
                  <a:ea typeface="微软雅黑"/>
                </a:rPr>
                <a:t>效益</a:t>
              </a:r>
              <a:r>
                <a:rPr lang="en-US" altLang="zh-CN" b="1" dirty="0">
                  <a:solidFill>
                    <a:srgbClr val="C00000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dirty="0">
                  <a:solidFill>
                    <a:prstClr val="black"/>
                  </a:solidFill>
                  <a:latin typeface="微软雅黑"/>
                  <a:ea typeface="微软雅黑"/>
                </a:rPr>
                <a:t>表示效果与利益， 代表一种改变和好处</a:t>
              </a:r>
              <a:endParaRPr lang="en-US" altLang="zh-CN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955163" y="1995949"/>
              <a:ext cx="6313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能为客户带来 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/>
                  <a:ea typeface="微软雅黑"/>
                </a:rPr>
                <a:t>应用效益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，才能称之为“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/>
                  <a:ea typeface="微软雅黑"/>
                </a:rPr>
                <a:t>价值服务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右箭头 169"/>
          <p:cNvSpPr/>
          <p:nvPr/>
        </p:nvSpPr>
        <p:spPr>
          <a:xfrm>
            <a:off x="826312" y="1340768"/>
            <a:ext cx="2815823" cy="504056"/>
          </a:xfrm>
          <a:prstGeom prst="rightArrow">
            <a:avLst>
              <a:gd name="adj1" fmla="val 100000"/>
              <a:gd name="adj2" fmla="val 50000"/>
            </a:avLst>
          </a:prstGeom>
          <a:gradFill>
            <a:gsLst>
              <a:gs pos="0">
                <a:schemeClr val="bg1"/>
              </a:gs>
              <a:gs pos="56000">
                <a:srgbClr val="FEDCDC"/>
              </a:gs>
              <a:gs pos="100000">
                <a:srgbClr val="FECECE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企业关心的</a:t>
            </a:r>
            <a:endParaRPr lang="en-US" altLang="zh-CN" sz="14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  <a:p>
            <a:pPr algn="ctr" eaLnBrk="1" hangingPunct="1"/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经营议题是什么？</a:t>
            </a:r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610289" y="1376796"/>
            <a:ext cx="432000" cy="432000"/>
          </a:xfrm>
          <a:prstGeom prst="ellipse">
            <a:avLst/>
          </a:prstGeom>
          <a:solidFill>
            <a:srgbClr val="FC4A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altLang="zh-CN" sz="2000" dirty="0">
                <a:solidFill>
                  <a:prstClr val="white"/>
                </a:solidFill>
                <a:latin typeface="华文琥珀"/>
                <a:ea typeface="华文琥珀"/>
                <a:cs typeface="华文琥珀"/>
              </a:rPr>
              <a:t>1</a:t>
            </a:r>
            <a:endParaRPr lang="zh-CN" altLang="en-US" sz="2000" dirty="0">
              <a:solidFill>
                <a:prstClr val="white"/>
              </a:solidFill>
              <a:latin typeface="华文琥珀"/>
              <a:ea typeface="华文琥珀"/>
              <a:cs typeface="华文琥珀"/>
            </a:endParaRPr>
          </a:p>
        </p:txBody>
      </p:sp>
      <p:sp>
        <p:nvSpPr>
          <p:cNvPr id="174" name="右箭头 173"/>
          <p:cNvSpPr/>
          <p:nvPr/>
        </p:nvSpPr>
        <p:spPr>
          <a:xfrm>
            <a:off x="826312" y="2060848"/>
            <a:ext cx="2815823" cy="504056"/>
          </a:xfrm>
          <a:prstGeom prst="rightArrow">
            <a:avLst>
              <a:gd name="adj1" fmla="val 100000"/>
              <a:gd name="adj2" fmla="val 50000"/>
            </a:avLst>
          </a:prstGeom>
          <a:gradFill>
            <a:gsLst>
              <a:gs pos="0">
                <a:schemeClr val="bg1"/>
              </a:gs>
              <a:gs pos="56000">
                <a:srgbClr val="DFF9C7"/>
              </a:gs>
              <a:gs pos="100000">
                <a:srgbClr val="DFF9C7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  <a:cs typeface="微软雅黑"/>
              </a:rPr>
              <a:t>急需提升的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  <a:cs typeface="微软雅黑"/>
            </a:endParaRPr>
          </a:p>
          <a:p>
            <a:pPr algn="ctr" eaLnBrk="1" hangingPunct="1"/>
            <a:r>
              <a:rPr lang="zh-CN" altLang="en-US" sz="140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  <a:cs typeface="微软雅黑"/>
              </a:rPr>
              <a:t>关键能力是什么？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610289" y="2096876"/>
            <a:ext cx="432000" cy="432000"/>
          </a:xfrm>
          <a:prstGeom prst="ellipse">
            <a:avLst/>
          </a:prstGeom>
          <a:solidFill>
            <a:srgbClr val="85D5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altLang="zh-CN" sz="2000" dirty="0">
                <a:solidFill>
                  <a:prstClr val="white"/>
                </a:solidFill>
                <a:latin typeface="微软雅黑"/>
                <a:ea typeface="微软雅黑"/>
                <a:cs typeface="华文琥珀"/>
              </a:rPr>
              <a:t>2</a:t>
            </a:r>
            <a:endParaRPr lang="zh-CN" altLang="en-US" sz="2000" dirty="0">
              <a:solidFill>
                <a:prstClr val="white"/>
              </a:solidFill>
              <a:latin typeface="微软雅黑"/>
              <a:ea typeface="微软雅黑"/>
              <a:cs typeface="华文琥珀"/>
            </a:endParaRPr>
          </a:p>
        </p:txBody>
      </p:sp>
      <p:sp>
        <p:nvSpPr>
          <p:cNvPr id="171" name="右箭头 170"/>
          <p:cNvSpPr/>
          <p:nvPr/>
        </p:nvSpPr>
        <p:spPr>
          <a:xfrm>
            <a:off x="826312" y="3717032"/>
            <a:ext cx="2815823" cy="504056"/>
          </a:xfrm>
          <a:prstGeom prst="rightArrow">
            <a:avLst>
              <a:gd name="adj1" fmla="val 100000"/>
              <a:gd name="adj2" fmla="val 50000"/>
            </a:avLst>
          </a:prstGeom>
          <a:gradFill>
            <a:gsLst>
              <a:gs pos="0">
                <a:schemeClr val="bg1"/>
              </a:gs>
              <a:gs pos="56000">
                <a:srgbClr val="DEF0FE"/>
              </a:gs>
              <a:gs pos="100000">
                <a:srgbClr val="DEF0FE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zh-CN" altLang="en-US" sz="140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影响能力的</a:t>
            </a:r>
            <a:endParaRPr lang="en-US" altLang="zh-CN" sz="14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  <a:p>
            <a:pPr algn="ctr" eaLnBrk="1" hangingPunct="1"/>
            <a:r>
              <a:rPr lang="zh-CN" altLang="en-US" sz="140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瓶颈问题是什么？</a:t>
            </a:r>
            <a:endParaRPr lang="en-US" altLang="ko-KR" sz="14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610289" y="3753060"/>
            <a:ext cx="432000" cy="432000"/>
          </a:xfrm>
          <a:prstGeom prst="ellipse">
            <a:avLst/>
          </a:prstGeom>
          <a:solidFill>
            <a:srgbClr val="4085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altLang="zh-CN" sz="2000" dirty="0">
                <a:solidFill>
                  <a:prstClr val="white"/>
                </a:solidFill>
                <a:latin typeface="微软雅黑"/>
                <a:ea typeface="微软雅黑"/>
                <a:cs typeface="华文琥珀"/>
              </a:rPr>
              <a:t>3</a:t>
            </a:r>
            <a:endParaRPr lang="zh-CN" altLang="en-US" sz="2000" dirty="0">
              <a:solidFill>
                <a:prstClr val="white"/>
              </a:solidFill>
              <a:latin typeface="微软雅黑"/>
              <a:ea typeface="微软雅黑"/>
              <a:cs typeface="华文琥珀"/>
            </a:endParaRPr>
          </a:p>
        </p:txBody>
      </p:sp>
      <p:sp>
        <p:nvSpPr>
          <p:cNvPr id="172" name="右箭头 171"/>
          <p:cNvSpPr/>
          <p:nvPr/>
        </p:nvSpPr>
        <p:spPr>
          <a:xfrm>
            <a:off x="826312" y="4581128"/>
            <a:ext cx="2815823" cy="504056"/>
          </a:xfrm>
          <a:prstGeom prst="rightArrow">
            <a:avLst>
              <a:gd name="adj1" fmla="val 100000"/>
              <a:gd name="adj2" fmla="val 50000"/>
            </a:avLst>
          </a:prstGeom>
          <a:gradFill>
            <a:gsLst>
              <a:gs pos="0">
                <a:schemeClr val="bg1"/>
              </a:gs>
              <a:gs pos="56000">
                <a:srgbClr val="FFFF99"/>
              </a:gs>
              <a:gs pos="100000">
                <a:srgbClr val="FFFF99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zh-CN" altLang="en-US" sz="140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改善</a:t>
            </a:r>
            <a:r>
              <a:rPr lang="en-US" altLang="en-US" sz="140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瓶颈</a:t>
            </a:r>
            <a:r>
              <a:rPr lang="zh-CN" altLang="en-US" sz="140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的</a:t>
            </a:r>
            <a:endParaRPr lang="en-US" altLang="zh-CN" sz="14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  <a:p>
            <a:pPr algn="ctr" eaLnBrk="1" hangingPunct="1"/>
            <a:r>
              <a:rPr lang="zh-CN" altLang="en-US" sz="140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解决方案是什么？</a:t>
            </a:r>
            <a:endParaRPr lang="zh-CN" altLang="en-US" sz="14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6" name="椭圆 155"/>
          <p:cNvSpPr>
            <a:spLocks noChangeAspect="1"/>
          </p:cNvSpPr>
          <p:nvPr/>
        </p:nvSpPr>
        <p:spPr>
          <a:xfrm>
            <a:off x="610289" y="4617156"/>
            <a:ext cx="432000" cy="432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altLang="zh-CN" sz="2000" dirty="0">
                <a:solidFill>
                  <a:prstClr val="white"/>
                </a:solidFill>
                <a:latin typeface="微软雅黑"/>
                <a:ea typeface="微软雅黑"/>
                <a:cs typeface="华文琥珀"/>
              </a:rPr>
              <a:t>4</a:t>
            </a:r>
            <a:endParaRPr lang="zh-CN" altLang="en-US" sz="2000" dirty="0">
              <a:solidFill>
                <a:prstClr val="white"/>
              </a:solidFill>
              <a:latin typeface="微软雅黑"/>
              <a:ea typeface="微软雅黑"/>
              <a:cs typeface="华文琥珀"/>
            </a:endParaRPr>
          </a:p>
        </p:txBody>
      </p:sp>
      <p:sp>
        <p:nvSpPr>
          <p:cNvPr id="173" name="右箭头 172"/>
          <p:cNvSpPr/>
          <p:nvPr/>
        </p:nvSpPr>
        <p:spPr>
          <a:xfrm>
            <a:off x="826312" y="5847572"/>
            <a:ext cx="2815823" cy="504056"/>
          </a:xfrm>
          <a:prstGeom prst="rightArrow">
            <a:avLst>
              <a:gd name="adj1" fmla="val 100000"/>
              <a:gd name="adj2" fmla="val 50000"/>
            </a:avLst>
          </a:prstGeom>
          <a:gradFill>
            <a:gsLst>
              <a:gs pos="0">
                <a:schemeClr val="bg1"/>
              </a:gs>
              <a:gs pos="56000">
                <a:srgbClr val="EAC7FD"/>
              </a:gs>
              <a:gs pos="100000">
                <a:srgbClr val="EAC7FD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zh-TW" altLang="en-US" sz="14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解决方案的</a:t>
            </a:r>
            <a:endParaRPr lang="en-US" altLang="zh-TW" sz="14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  <a:p>
            <a:pPr algn="ctr" eaLnBrk="1" hangingPunct="1"/>
            <a:r>
              <a:rPr lang="zh-TW" altLang="en-US" sz="140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落地</a:t>
            </a:r>
            <a:r>
              <a:rPr lang="zh-CN" altLang="en-US" sz="140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要素是什么？</a:t>
            </a:r>
            <a:endParaRPr lang="zh-CN" altLang="en-US" sz="14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7" name="椭圆 156"/>
          <p:cNvSpPr>
            <a:spLocks noChangeAspect="1"/>
          </p:cNvSpPr>
          <p:nvPr/>
        </p:nvSpPr>
        <p:spPr>
          <a:xfrm>
            <a:off x="610289" y="5883600"/>
            <a:ext cx="432000" cy="432000"/>
          </a:xfrm>
          <a:prstGeom prst="ellipse">
            <a:avLst/>
          </a:prstGeom>
          <a:solidFill>
            <a:srgbClr val="BE55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altLang="zh-CN" sz="2000" dirty="0">
                <a:solidFill>
                  <a:prstClr val="white"/>
                </a:solidFill>
                <a:latin typeface="微软雅黑"/>
                <a:ea typeface="微软雅黑"/>
                <a:cs typeface="华文琥珀"/>
              </a:rPr>
              <a:t>5</a:t>
            </a:r>
            <a:endParaRPr lang="zh-CN" altLang="en-US" sz="2000" dirty="0">
              <a:solidFill>
                <a:prstClr val="white"/>
              </a:solidFill>
              <a:latin typeface="微软雅黑"/>
              <a:ea typeface="微软雅黑"/>
              <a:cs typeface="华文琥珀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方法：</a:t>
            </a:r>
            <a:r>
              <a:rPr lang="en-US" altLang="zh-CN" dirty="0" smtClean="0"/>
              <a:t>CEBIT</a:t>
            </a:r>
            <a:r>
              <a:rPr lang="zh-CN" altLang="en-US" sz="1000" dirty="0"/>
              <a:t>　</a:t>
            </a:r>
            <a:r>
              <a:rPr lang="en-US" altLang="zh-TW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9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lang="zh-TW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建立解决战略议题</a:t>
            </a:r>
            <a:r>
              <a:rPr lang="zh-TW" alt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思路框架</a:t>
            </a:r>
            <a:endParaRPr lang="zh-TW" altLang="en-US" sz="2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9" name="组合 2"/>
          <p:cNvGrpSpPr/>
          <p:nvPr/>
        </p:nvGrpSpPr>
        <p:grpSpPr>
          <a:xfrm>
            <a:off x="4959087" y="6020204"/>
            <a:ext cx="5277873" cy="289116"/>
            <a:chOff x="4233455" y="5330774"/>
            <a:chExt cx="4001075" cy="361124"/>
          </a:xfrm>
          <a:solidFill>
            <a:srgbClr val="F73E40"/>
          </a:solidFill>
        </p:grpSpPr>
        <p:sp>
          <p:nvSpPr>
            <p:cNvPr id="90" name="等腰三角形 89"/>
            <p:cNvSpPr/>
            <p:nvPr/>
          </p:nvSpPr>
          <p:spPr>
            <a:xfrm flipV="1">
              <a:off x="6083577" y="5477889"/>
              <a:ext cx="300831" cy="102135"/>
            </a:xfrm>
            <a:prstGeom prst="triangle">
              <a:avLst/>
            </a:prstGeom>
            <a:grpFill/>
            <a:ln>
              <a:noFill/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1" hangingPunct="1"/>
              <a:endParaRPr lang="zh-CN" altLang="en-US" b="1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91" name="直接连接符 182"/>
            <p:cNvCxnSpPr/>
            <p:nvPr/>
          </p:nvCxnSpPr>
          <p:spPr>
            <a:xfrm rot="5400000">
              <a:off x="6053993" y="5511073"/>
              <a:ext cx="360000" cy="1649"/>
            </a:xfrm>
            <a:prstGeom prst="line">
              <a:avLst/>
            </a:prstGeom>
            <a:grpFill/>
            <a:ln w="28575">
              <a:solidFill>
                <a:srgbClr val="F73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183"/>
            <p:cNvCxnSpPr/>
            <p:nvPr/>
          </p:nvCxnSpPr>
          <p:spPr>
            <a:xfrm rot="5400000">
              <a:off x="4176456" y="5401949"/>
              <a:ext cx="144000" cy="1649"/>
            </a:xfrm>
            <a:prstGeom prst="line">
              <a:avLst/>
            </a:prstGeom>
            <a:grpFill/>
            <a:ln w="28575">
              <a:solidFill>
                <a:srgbClr val="F73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184"/>
            <p:cNvCxnSpPr/>
            <p:nvPr/>
          </p:nvCxnSpPr>
          <p:spPr>
            <a:xfrm rot="5400000">
              <a:off x="8155049" y="5401949"/>
              <a:ext cx="144000" cy="1649"/>
            </a:xfrm>
            <a:prstGeom prst="line">
              <a:avLst/>
            </a:prstGeom>
            <a:grpFill/>
            <a:ln w="28575">
              <a:solidFill>
                <a:srgbClr val="F73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185"/>
            <p:cNvCxnSpPr/>
            <p:nvPr/>
          </p:nvCxnSpPr>
          <p:spPr>
            <a:xfrm>
              <a:off x="4233455" y="5474773"/>
              <a:ext cx="4001075" cy="1588"/>
            </a:xfrm>
            <a:prstGeom prst="line">
              <a:avLst/>
            </a:prstGeom>
            <a:grpFill/>
            <a:ln w="28575">
              <a:solidFill>
                <a:srgbClr val="F73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圆角矩形 4"/>
          <p:cNvSpPr/>
          <p:nvPr/>
        </p:nvSpPr>
        <p:spPr>
          <a:xfrm>
            <a:off x="3812843" y="6272176"/>
            <a:ext cx="2415030" cy="396000"/>
          </a:xfrm>
          <a:prstGeom prst="roundRect">
            <a:avLst>
              <a:gd name="adj" fmla="val 10318"/>
            </a:avLst>
          </a:prstGeom>
          <a:solidFill>
            <a:srgbClr val="FFFFFF"/>
          </a:solidFill>
          <a:ln w="28575" cmpd="sng">
            <a:solidFill>
              <a:srgbClr val="DDD9C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zh-TW" altLang="en-US" sz="1200" b="1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管理模式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398847" y="6272176"/>
            <a:ext cx="2415030" cy="396000"/>
          </a:xfrm>
          <a:prstGeom prst="roundRect">
            <a:avLst>
              <a:gd name="adj" fmla="val 10318"/>
            </a:avLst>
          </a:prstGeom>
          <a:solidFill>
            <a:srgbClr val="FFFFFF"/>
          </a:solidFill>
          <a:ln w="28575" cmpd="sng">
            <a:solidFill>
              <a:srgbClr val="DDD9C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zh-TW" altLang="en-US" sz="1200" b="1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作业方法</a:t>
            </a:r>
            <a:endParaRPr lang="zh-CN" altLang="en-US" sz="1200" b="1" dirty="0">
              <a:solidFill>
                <a:srgbClr val="F73E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984852" y="6272176"/>
            <a:ext cx="2415030" cy="396000"/>
          </a:xfrm>
          <a:prstGeom prst="roundRect">
            <a:avLst>
              <a:gd name="adj" fmla="val 10318"/>
            </a:avLst>
          </a:prstGeom>
          <a:solidFill>
            <a:srgbClr val="FFFFFF"/>
          </a:solidFill>
          <a:ln w="28575" cmpd="sng">
            <a:solidFill>
              <a:srgbClr val="DDD9C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zh-TW" altLang="en-US" sz="1200" b="1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人员能力</a:t>
            </a:r>
            <a:endParaRPr lang="zh-CN" altLang="en-US" sz="1200" b="1" dirty="0">
              <a:solidFill>
                <a:srgbClr val="F73E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812843" y="2123404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提升订单</a:t>
            </a:r>
            <a:endParaRPr lang="en-US" altLang="zh-CN" sz="1200" kern="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algn="ctr" eaLnBrk="1" hangingPunct="1"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准时交付的能力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812843" y="2953158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加强生产准时完工的能力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3812843" y="3782912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改善缺料现状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812843" y="4158490"/>
            <a:ext cx="1647294" cy="2539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  <a:cs typeface="微软雅黑"/>
              </a:rPr>
              <a:t>工单材料齐套率</a:t>
            </a:r>
            <a:endParaRPr lang="zh-CN" altLang="en-US" sz="1050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5745552" y="2953158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提升准确预测的能力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7678261" y="2953158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812844" y="5831686"/>
            <a:ext cx="2248068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  <a:cs typeface="微软雅黑"/>
              </a:rPr>
              <a:t>开工日工单缺料笔数</a:t>
            </a:r>
            <a:endParaRPr lang="zh-CN" altLang="en-US" sz="1050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398849" y="5835533"/>
            <a:ext cx="2125232" cy="2539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  <a:cs typeface="微软雅黑"/>
              </a:rPr>
              <a:t>到期日未交采购单笔数</a:t>
            </a:r>
            <a:endParaRPr lang="zh-CN" altLang="en-US" sz="1050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984852" y="5835533"/>
            <a:ext cx="1965919" cy="2539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  <a:cs typeface="微软雅黑"/>
              </a:rPr>
              <a:t>完工日未结工单笔数</a:t>
            </a:r>
            <a:endParaRPr lang="zh-CN" altLang="en-US" sz="1050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812843" y="5442420"/>
            <a:ext cx="2415030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监控开工日缺料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6398847" y="5442420"/>
            <a:ext cx="2415030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预警采购逾期风险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8984852" y="5442420"/>
            <a:ext cx="2415030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预警前工序延期风险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812844" y="4967590"/>
            <a:ext cx="2248068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  <a:cs typeface="微软雅黑"/>
              </a:rPr>
              <a:t>开工日工单材料齐套率</a:t>
            </a:r>
            <a:endParaRPr lang="zh-CN" altLang="en-US" sz="1050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398847" y="4971437"/>
            <a:ext cx="1456119" cy="2539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停工待料次数</a:t>
            </a:r>
            <a:endParaRPr lang="zh-CN" altLang="en-US" sz="1050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3812843" y="4612666"/>
            <a:ext cx="2415030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zh-CN" sz="1200" kern="0">
                <a:solidFill>
                  <a:prstClr val="black"/>
                </a:solidFill>
                <a:latin typeface="微软雅黑"/>
                <a:ea typeface="微软雅黑"/>
              </a:rPr>
              <a:t>缺料提前预警能力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6398847" y="4612666"/>
            <a:ext cx="2415030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缺料异常处理能力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8984852" y="4612666"/>
            <a:ext cx="2415030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供应链掌控的能力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3812843" y="1347726"/>
            <a:ext cx="1788911" cy="396000"/>
          </a:xfrm>
          <a:prstGeom prst="round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扩大营收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5745552" y="1347726"/>
            <a:ext cx="1788911" cy="396000"/>
          </a:xfrm>
          <a:prstGeom prst="round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增加利润</a:t>
            </a:r>
            <a:endParaRPr lang="zh-CN" altLang="en-US" sz="1200" kern="0" dirty="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678261" y="1347726"/>
            <a:ext cx="1788911" cy="396000"/>
          </a:xfrm>
          <a:prstGeom prst="round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 dirty="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提升效率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9610971" y="1347726"/>
            <a:ext cx="1788911" cy="396000"/>
          </a:xfrm>
          <a:prstGeom prst="round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200" kern="0" dirty="0">
                <a:solidFill>
                  <a:prstClr val="black"/>
                </a:solidFill>
                <a:latin typeface="微软雅黑"/>
                <a:ea typeface="微软雅黑"/>
              </a:rPr>
              <a:t>……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5745552" y="2123404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/>
            <a:r>
              <a:rPr lang="zh-CN" altLang="zh-CN" sz="120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提</a:t>
            </a:r>
            <a:r>
              <a:rPr lang="zh-CN" altLang="en-US" sz="120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高新市场</a:t>
            </a:r>
            <a:endParaRPr lang="en-US" altLang="zh-CN" sz="120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  <a:p>
            <a:pPr algn="ctr" eaLnBrk="1" hangingPunct="1"/>
            <a:r>
              <a:rPr lang="zh-CN" altLang="en-US" sz="120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开拓</a:t>
            </a:r>
            <a:r>
              <a:rPr lang="zh-CN" altLang="zh-CN" sz="120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的能力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7678261" y="2123404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/>
            <a:r>
              <a:rPr lang="zh-CN" altLang="en-US" sz="120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加快新产品</a:t>
            </a:r>
            <a:endParaRPr lang="en-US" altLang="zh-CN" sz="120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  <a:p>
            <a:pPr algn="ctr" eaLnBrk="1" hangingPunct="1"/>
            <a:r>
              <a:rPr lang="zh-CN" altLang="en-US" sz="120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上市的能力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9610971" y="2123404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/>
            <a:r>
              <a:rPr lang="zh-CN" altLang="en-US" sz="120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提升售后服务</a:t>
            </a:r>
            <a:endParaRPr lang="en-US" altLang="zh-CN" sz="120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  <a:p>
            <a:pPr algn="ctr" eaLnBrk="1" hangingPunct="1"/>
            <a:r>
              <a:rPr lang="zh-CN" altLang="zh-CN" sz="120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的能力</a:t>
            </a:r>
            <a:endParaRPr lang="zh-CN" altLang="en-US" sz="1200" dirty="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3812843" y="2496743"/>
            <a:ext cx="1615431" cy="2539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  <a:cs typeface="微软雅黑"/>
              </a:rPr>
              <a:t>订单准时达交率</a:t>
            </a:r>
            <a:endParaRPr lang="en-US" altLang="zh-CN" sz="1050" dirty="0">
              <a:solidFill>
                <a:prstClr val="black">
                  <a:lumMod val="95000"/>
                  <a:lumOff val="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5745552" y="2492896"/>
            <a:ext cx="1846434" cy="2616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 i="1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新市场覆盖达成</a:t>
            </a:r>
            <a:r>
              <a:rPr lang="zh-CN" altLang="zh-CN" sz="1050" i="1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率</a:t>
            </a:r>
            <a:endParaRPr lang="zh-CN" altLang="en-US" sz="1050" i="1" dirty="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7678261" y="2492896"/>
            <a:ext cx="1671191" cy="2616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 i="1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新产品上市周期</a:t>
            </a:r>
            <a:endParaRPr lang="zh-CN" altLang="en-US" sz="1050" i="1" dirty="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610971" y="2492896"/>
            <a:ext cx="1671191" cy="2616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 i="1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老客维护购买</a:t>
            </a:r>
            <a:r>
              <a:rPr lang="zh-CN" altLang="zh-CN" sz="1050" i="1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率</a:t>
            </a:r>
            <a:endParaRPr lang="zh-CN" altLang="en-US" sz="1050" i="1" dirty="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5745552" y="3782912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7678261" y="3782912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33" name="圆角矩形 132"/>
          <p:cNvSpPr/>
          <p:nvPr/>
        </p:nvSpPr>
        <p:spPr>
          <a:xfrm>
            <a:off x="9610971" y="2953158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200" kern="0" dirty="0">
                <a:solidFill>
                  <a:prstClr val="black"/>
                </a:solidFill>
                <a:latin typeface="微软雅黑"/>
                <a:ea typeface="微软雅黑"/>
              </a:rPr>
              <a:t>……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43" name="圆角矩形 142"/>
          <p:cNvSpPr/>
          <p:nvPr/>
        </p:nvSpPr>
        <p:spPr>
          <a:xfrm>
            <a:off x="9610971" y="3782912"/>
            <a:ext cx="1788911" cy="396000"/>
          </a:xfrm>
          <a:prstGeom prst="roundRect">
            <a:avLst>
              <a:gd name="adj" fmla="val 10318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</p:spPr>
        <p:txBody>
          <a:bodyPr lIns="108000" tIns="108000" rIns="144000" bIns="72000" anchor="ctr"/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en-US" altLang="zh-CN" sz="1200" kern="0" dirty="0">
                <a:solidFill>
                  <a:prstClr val="black"/>
                </a:solidFill>
                <a:latin typeface="微软雅黑"/>
                <a:ea typeface="微软雅黑"/>
              </a:rPr>
              <a:t>……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5745552" y="4167474"/>
            <a:ext cx="1615431" cy="2539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设备及时开工率</a:t>
            </a:r>
            <a:endParaRPr lang="zh-CN" altLang="en-US" sz="1050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7678261" y="4152927"/>
            <a:ext cx="1615431" cy="2539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050">
                <a:solidFill>
                  <a:srgbClr val="A6A6A6"/>
                </a:solidFill>
                <a:latin typeface="微软雅黑"/>
                <a:ea typeface="微软雅黑"/>
                <a:cs typeface="微软雅黑"/>
              </a:rPr>
              <a:t>产线人员出勤率</a:t>
            </a:r>
            <a:endParaRPr lang="zh-CN" altLang="en-US" sz="1050" dirty="0">
              <a:solidFill>
                <a:srgbClr val="A6A6A6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81" name="肘形连接符 180"/>
          <p:cNvCxnSpPr>
            <a:stCxn id="103" idx="2"/>
            <a:endCxn id="112" idx="0"/>
          </p:cNvCxnSpPr>
          <p:nvPr/>
        </p:nvCxnSpPr>
        <p:spPr>
          <a:xfrm rot="16200000" flipH="1">
            <a:off x="7416523" y="-965499"/>
            <a:ext cx="379678" cy="5798128"/>
          </a:xfrm>
          <a:prstGeom prst="bentConnector3">
            <a:avLst/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肘形连接符 181"/>
          <p:cNvCxnSpPr>
            <a:stCxn id="103" idx="2"/>
            <a:endCxn id="110" idx="0"/>
          </p:cNvCxnSpPr>
          <p:nvPr/>
        </p:nvCxnSpPr>
        <p:spPr>
          <a:xfrm rot="16200000" flipH="1">
            <a:off x="6450168" y="856"/>
            <a:ext cx="379678" cy="3865419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肘形连接符 184"/>
          <p:cNvCxnSpPr>
            <a:stCxn id="103" idx="2"/>
            <a:endCxn id="41" idx="0"/>
          </p:cNvCxnSpPr>
          <p:nvPr/>
        </p:nvCxnSpPr>
        <p:spPr>
          <a:xfrm rot="5400000">
            <a:off x="4517459" y="1932026"/>
            <a:ext cx="379678" cy="15777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肘形连接符 187"/>
          <p:cNvCxnSpPr>
            <a:stCxn id="103" idx="2"/>
            <a:endCxn id="108" idx="0"/>
          </p:cNvCxnSpPr>
          <p:nvPr/>
        </p:nvCxnSpPr>
        <p:spPr>
          <a:xfrm rot="16200000" flipH="1">
            <a:off x="5483814" y="967210"/>
            <a:ext cx="379678" cy="1932709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肘形连接符 190"/>
          <p:cNvCxnSpPr>
            <a:stCxn id="44" idx="2"/>
            <a:endCxn id="143" idx="0"/>
          </p:cNvCxnSpPr>
          <p:nvPr/>
        </p:nvCxnSpPr>
        <p:spPr>
          <a:xfrm rot="16200000" flipH="1">
            <a:off x="7389485" y="666971"/>
            <a:ext cx="433754" cy="5798128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肘形连接符 191"/>
          <p:cNvCxnSpPr>
            <a:stCxn id="44" idx="2"/>
            <a:endCxn id="130" idx="0"/>
          </p:cNvCxnSpPr>
          <p:nvPr/>
        </p:nvCxnSpPr>
        <p:spPr>
          <a:xfrm rot="16200000" flipH="1">
            <a:off x="6423130" y="1633326"/>
            <a:ext cx="433754" cy="3865419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肘形连接符 192"/>
          <p:cNvCxnSpPr>
            <a:stCxn id="44" idx="2"/>
            <a:endCxn id="48" idx="0"/>
          </p:cNvCxnSpPr>
          <p:nvPr/>
        </p:nvCxnSpPr>
        <p:spPr>
          <a:xfrm rot="5400000">
            <a:off x="4490421" y="3564496"/>
            <a:ext cx="433754" cy="15777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肘形连接符 193"/>
          <p:cNvCxnSpPr>
            <a:stCxn id="44" idx="2"/>
            <a:endCxn id="126" idx="0"/>
          </p:cNvCxnSpPr>
          <p:nvPr/>
        </p:nvCxnSpPr>
        <p:spPr>
          <a:xfrm rot="16200000" flipH="1">
            <a:off x="5456776" y="2599680"/>
            <a:ext cx="433754" cy="1932709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肘形连接符 204"/>
          <p:cNvCxnSpPr>
            <a:stCxn id="48" idx="2"/>
            <a:endCxn id="88" idx="0"/>
          </p:cNvCxnSpPr>
          <p:nvPr/>
        </p:nvCxnSpPr>
        <p:spPr>
          <a:xfrm rot="16200000" flipH="1">
            <a:off x="7232955" y="1653255"/>
            <a:ext cx="433754" cy="5485069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肘形连接符 206"/>
          <p:cNvCxnSpPr>
            <a:stCxn id="48" idx="2"/>
            <a:endCxn id="82" idx="0"/>
          </p:cNvCxnSpPr>
          <p:nvPr/>
        </p:nvCxnSpPr>
        <p:spPr>
          <a:xfrm rot="16200000" flipH="1">
            <a:off x="4646951" y="4239259"/>
            <a:ext cx="433754" cy="313059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肘形连接符 207"/>
          <p:cNvCxnSpPr>
            <a:stCxn id="48" idx="2"/>
            <a:endCxn id="85" idx="0"/>
          </p:cNvCxnSpPr>
          <p:nvPr/>
        </p:nvCxnSpPr>
        <p:spPr>
          <a:xfrm rot="16200000" flipH="1">
            <a:off x="5939953" y="2946257"/>
            <a:ext cx="433754" cy="2899064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肘形连接符 215"/>
          <p:cNvCxnSpPr>
            <a:stCxn id="82" idx="2"/>
            <a:endCxn id="72" idx="0"/>
          </p:cNvCxnSpPr>
          <p:nvPr/>
        </p:nvCxnSpPr>
        <p:spPr>
          <a:xfrm rot="16200000" flipH="1">
            <a:off x="7389485" y="2639538"/>
            <a:ext cx="433754" cy="5172009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肘形连接符 216"/>
          <p:cNvCxnSpPr>
            <a:stCxn id="82" idx="2"/>
            <a:endCxn id="66" idx="0"/>
          </p:cNvCxnSpPr>
          <p:nvPr/>
        </p:nvCxnSpPr>
        <p:spPr>
          <a:xfrm rot="5400000">
            <a:off x="4803480" y="5224004"/>
            <a:ext cx="433754" cy="15777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肘形连接符 217"/>
          <p:cNvCxnSpPr>
            <a:stCxn id="82" idx="2"/>
            <a:endCxn id="69" idx="0"/>
          </p:cNvCxnSpPr>
          <p:nvPr/>
        </p:nvCxnSpPr>
        <p:spPr>
          <a:xfrm rot="16200000" flipH="1">
            <a:off x="6096483" y="3932541"/>
            <a:ext cx="433754" cy="2586005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肘形连接符 225"/>
          <p:cNvCxnSpPr>
            <a:stCxn id="41" idx="2"/>
            <a:endCxn id="133" idx="0"/>
          </p:cNvCxnSpPr>
          <p:nvPr/>
        </p:nvCxnSpPr>
        <p:spPr>
          <a:xfrm rot="16200000" flipH="1">
            <a:off x="7389485" y="-162783"/>
            <a:ext cx="433754" cy="5798128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肘形连接符 226"/>
          <p:cNvCxnSpPr>
            <a:stCxn id="41" idx="2"/>
            <a:endCxn id="55" idx="0"/>
          </p:cNvCxnSpPr>
          <p:nvPr/>
        </p:nvCxnSpPr>
        <p:spPr>
          <a:xfrm rot="16200000" flipH="1">
            <a:off x="6423130" y="803572"/>
            <a:ext cx="433754" cy="3865419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肘形连接符 227"/>
          <p:cNvCxnSpPr>
            <a:stCxn id="41" idx="2"/>
            <a:endCxn id="44" idx="0"/>
          </p:cNvCxnSpPr>
          <p:nvPr/>
        </p:nvCxnSpPr>
        <p:spPr>
          <a:xfrm rot="5400000">
            <a:off x="4490421" y="2734742"/>
            <a:ext cx="433754" cy="15777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肘形连接符 228"/>
          <p:cNvCxnSpPr>
            <a:stCxn id="41" idx="2"/>
            <a:endCxn id="52" idx="0"/>
          </p:cNvCxnSpPr>
          <p:nvPr/>
        </p:nvCxnSpPr>
        <p:spPr>
          <a:xfrm rot="16200000" flipH="1">
            <a:off x="5456776" y="1769926"/>
            <a:ext cx="433754" cy="1932709"/>
          </a:xfrm>
          <a:prstGeom prst="bentConnector3">
            <a:avLst>
              <a:gd name="adj1" fmla="val 50000"/>
            </a:avLst>
          </a:prstGeom>
          <a:ln w="12700">
            <a:solidFill>
              <a:srgbClr val="66463A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4034533" y="3296734"/>
            <a:ext cx="1711019" cy="2616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100" i="1">
                <a:solidFill>
                  <a:prstClr val="black"/>
                </a:solidFill>
                <a:latin typeface="微软雅黑"/>
                <a:ea typeface="微软雅黑"/>
              </a:rPr>
              <a:t>生产准时完工率</a:t>
            </a:r>
            <a:endParaRPr lang="en-US" altLang="zh-CN" sz="1100" i="1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889351" y="3311280"/>
            <a:ext cx="1519844" cy="2616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100" i="1">
                <a:solidFill>
                  <a:srgbClr val="A6A6A6"/>
                </a:solidFill>
                <a:latin typeface="微软雅黑"/>
                <a:ea typeface="微软雅黑"/>
              </a:rPr>
              <a:t>预测准确率</a:t>
            </a:r>
            <a:r>
              <a:rPr lang="zh-CN" altLang="zh-CN" sz="1100" i="1">
                <a:solidFill>
                  <a:srgbClr val="A6A6A6"/>
                </a:solidFill>
                <a:latin typeface="微软雅黑"/>
                <a:ea typeface="微软雅黑"/>
              </a:rPr>
              <a:t>率</a:t>
            </a:r>
            <a:endParaRPr lang="zh-CN" altLang="en-US" sz="1100" i="1" dirty="0">
              <a:solidFill>
                <a:srgbClr val="A6A6A6"/>
              </a:solidFill>
              <a:latin typeface="微软雅黑"/>
              <a:ea typeface="微软雅黑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914057" y="3311281"/>
            <a:ext cx="1360531" cy="2616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100" i="1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</a:rPr>
              <a:t>发货准点率</a:t>
            </a:r>
            <a:endParaRPr lang="zh-CN" altLang="en-US" sz="1100" i="1" dirty="0">
              <a:solidFill>
                <a:prstClr val="white">
                  <a:lumMod val="6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89363" y="3852060"/>
            <a:ext cx="1758812" cy="267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生产设备良好开作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78261" y="3865643"/>
            <a:ext cx="1758812" cy="267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作业人员准时上岗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714917" y="3012243"/>
            <a:ext cx="1758812" cy="267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200" kern="0">
                <a:solidFill>
                  <a:prstClr val="black"/>
                </a:solidFill>
                <a:latin typeface="微软雅黑"/>
                <a:ea typeface="微软雅黑"/>
              </a:rPr>
              <a:t>提升准时发货</a:t>
            </a:r>
            <a:r>
              <a:rPr lang="zh-CN" altLang="zh-CN" sz="1200" kern="0">
                <a:solidFill>
                  <a:prstClr val="black"/>
                </a:solidFill>
                <a:latin typeface="微软雅黑"/>
                <a:ea typeface="微软雅黑"/>
              </a:rPr>
              <a:t>能力</a:t>
            </a:r>
            <a:endParaRPr lang="zh-CN" altLang="en-US" sz="1200" kern="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80" name="圆角矩形 79"/>
          <p:cNvSpPr/>
          <p:nvPr/>
        </p:nvSpPr>
        <p:spPr bwMode="auto">
          <a:xfrm>
            <a:off x="3796166" y="1340768"/>
            <a:ext cx="7840135" cy="666148"/>
          </a:xfrm>
          <a:prstGeom prst="roundRect">
            <a:avLst/>
          </a:prstGeom>
          <a:solidFill>
            <a:srgbClr val="FFA3A3">
              <a:alpha val="74118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zh-TW" altLang="en-US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经营策略 </a:t>
            </a:r>
            <a:r>
              <a:rPr lang="en-US" altLang="zh-TW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: </a:t>
            </a:r>
            <a:r>
              <a:rPr lang="zh-TW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为何管</a:t>
            </a:r>
            <a:r>
              <a:rPr lang="en-US" altLang="zh-TW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?</a:t>
            </a:r>
          </a:p>
        </p:txBody>
      </p:sp>
      <p:sp>
        <p:nvSpPr>
          <p:cNvPr id="81" name="圆角矩形 80"/>
          <p:cNvSpPr/>
          <p:nvPr/>
        </p:nvSpPr>
        <p:spPr bwMode="auto">
          <a:xfrm>
            <a:off x="3799093" y="2108168"/>
            <a:ext cx="7840135" cy="830529"/>
          </a:xfrm>
          <a:prstGeom prst="roundRect">
            <a:avLst/>
          </a:prstGeom>
          <a:solidFill>
            <a:srgbClr val="ADE07A">
              <a:alpha val="74118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zh-TW" altLang="en-US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 管理目标 </a:t>
            </a:r>
            <a:r>
              <a:rPr lang="en-US" altLang="zh-TW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: </a:t>
            </a:r>
            <a:r>
              <a:rPr lang="zh-TW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管什么</a:t>
            </a:r>
            <a:r>
              <a:rPr lang="en-US" altLang="zh-TW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?</a:t>
            </a:r>
          </a:p>
        </p:txBody>
      </p:sp>
      <p:sp>
        <p:nvSpPr>
          <p:cNvPr id="83" name="圆角矩形 82"/>
          <p:cNvSpPr/>
          <p:nvPr/>
        </p:nvSpPr>
        <p:spPr bwMode="auto">
          <a:xfrm>
            <a:off x="3796166" y="3039947"/>
            <a:ext cx="7840135" cy="700508"/>
          </a:xfrm>
          <a:prstGeom prst="roundRect">
            <a:avLst/>
          </a:prstGeom>
          <a:solidFill>
            <a:srgbClr val="DFAAFC">
              <a:alpha val="74118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zh-TW" altLang="en-US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 管理目标 </a:t>
            </a:r>
            <a:r>
              <a:rPr lang="en-US" altLang="zh-TW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: </a:t>
            </a:r>
            <a:r>
              <a:rPr lang="zh-TW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管哪里</a:t>
            </a:r>
            <a:r>
              <a:rPr lang="en-US" altLang="zh-TW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?</a:t>
            </a:r>
          </a:p>
        </p:txBody>
      </p:sp>
      <p:sp>
        <p:nvSpPr>
          <p:cNvPr id="84" name="圆角矩形 83"/>
          <p:cNvSpPr/>
          <p:nvPr/>
        </p:nvSpPr>
        <p:spPr bwMode="auto">
          <a:xfrm>
            <a:off x="3796166" y="3841706"/>
            <a:ext cx="7840135" cy="700508"/>
          </a:xfrm>
          <a:prstGeom prst="roundRect">
            <a:avLst/>
          </a:prstGeom>
          <a:solidFill>
            <a:srgbClr val="FFFF66">
              <a:alpha val="74118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zh-TW" altLang="en-US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 管理目标  </a:t>
            </a:r>
            <a:r>
              <a:rPr lang="en-US" altLang="zh-TW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: </a:t>
            </a:r>
            <a:r>
              <a:rPr lang="zh-TW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先管哪</a:t>
            </a:r>
            <a:r>
              <a:rPr lang="en-US" altLang="zh-TW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?</a:t>
            </a:r>
          </a:p>
        </p:txBody>
      </p:sp>
      <p:sp>
        <p:nvSpPr>
          <p:cNvPr id="96" name="圆角矩形 95"/>
          <p:cNvSpPr/>
          <p:nvPr/>
        </p:nvSpPr>
        <p:spPr bwMode="auto">
          <a:xfrm>
            <a:off x="3796166" y="4643465"/>
            <a:ext cx="7840135" cy="700508"/>
          </a:xfrm>
          <a:prstGeom prst="roundRect">
            <a:avLst/>
          </a:prstGeom>
          <a:solidFill>
            <a:srgbClr val="9AC9F8">
              <a:alpha val="74118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zh-TW" altLang="en-US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 执行行动 </a:t>
            </a:r>
            <a:r>
              <a:rPr lang="en-US" altLang="zh-TW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: </a:t>
            </a:r>
            <a:r>
              <a:rPr lang="zh-TW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如何做</a:t>
            </a:r>
            <a:r>
              <a:rPr lang="en-US" altLang="zh-TW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?</a:t>
            </a:r>
          </a:p>
        </p:txBody>
      </p:sp>
      <p:sp>
        <p:nvSpPr>
          <p:cNvPr id="97" name="圆角矩形 96"/>
          <p:cNvSpPr/>
          <p:nvPr/>
        </p:nvSpPr>
        <p:spPr bwMode="auto">
          <a:xfrm>
            <a:off x="3796166" y="5445224"/>
            <a:ext cx="7840135" cy="700508"/>
          </a:xfrm>
          <a:prstGeom prst="roundRect">
            <a:avLst/>
          </a:prstGeom>
          <a:solidFill>
            <a:srgbClr val="FFC789">
              <a:alpha val="74118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 执行行动 </a:t>
            </a:r>
            <a:r>
              <a:rPr lang="en-US" altLang="zh-CN" sz="2000" b="1" kern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: 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怎么控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985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3" grpId="0" animBg="1"/>
      <p:bldP spid="84" grpId="0" animBg="1"/>
      <p:bldP spid="96" grpId="0" animBg="1"/>
      <p:bldP spid="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同侧圆角矩形 365"/>
          <p:cNvSpPr/>
          <p:nvPr/>
        </p:nvSpPr>
        <p:spPr>
          <a:xfrm>
            <a:off x="920266" y="1444260"/>
            <a:ext cx="4302926" cy="965825"/>
          </a:xfrm>
          <a:prstGeom prst="round2SameRect">
            <a:avLst>
              <a:gd name="adj1" fmla="val 12849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rgbClr val="FFFF66"/>
              </a:gs>
            </a:gsLst>
            <a:lin ang="5400000" scaled="1"/>
          </a:gradFill>
          <a:ln w="31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CN" altLang="en-US" sz="14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企业</a:t>
            </a:r>
            <a:r>
              <a:rPr lang="zh-TW" altLang="zh-CN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不同的</a:t>
            </a:r>
            <a:r>
              <a:rPr lang="zh-CN" altLang="zh-CN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竞争力</a:t>
            </a:r>
            <a:r>
              <a:rPr lang="zh-CN" altLang="en-US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TW" altLang="zh-CN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不同的经营关注点</a:t>
            </a:r>
            <a:r>
              <a:rPr lang="zh-TW" altLang="en-US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关联到不同的经营管理能力，需用</a:t>
            </a:r>
            <a:r>
              <a:rPr lang="zh-CN" altLang="en-US" sz="1400" dirty="0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不同</a:t>
            </a:r>
            <a:r>
              <a:rPr lang="zh-CN" altLang="en-US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lang="zh-CN" altLang="en-US" sz="1400" dirty="0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指标</a:t>
            </a:r>
            <a:r>
              <a:rPr lang="zh-CN" altLang="en-US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衡量</a:t>
            </a:r>
            <a:r>
              <a:rPr lang="en-US" altLang="zh-CN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。</a:t>
            </a:r>
          </a:p>
        </p:txBody>
      </p:sp>
      <p:sp>
        <p:nvSpPr>
          <p:cNvPr id="367" name="同侧圆角矩形 366"/>
          <p:cNvSpPr/>
          <p:nvPr/>
        </p:nvSpPr>
        <p:spPr>
          <a:xfrm>
            <a:off x="920266" y="4126962"/>
            <a:ext cx="4302926" cy="106119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rgbClr val="FFFF66"/>
              </a:gs>
            </a:gsLst>
            <a:lin ang="5400000" scaled="1"/>
          </a:gradFill>
          <a:ln w="31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CN" altLang="en-US" sz="140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140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越</a:t>
            </a:r>
            <a:r>
              <a:rPr lang="zh-CN" altLang="en-US" sz="1400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高阶</a:t>
            </a:r>
            <a:r>
              <a:rPr lang="zh-CN" altLang="en-US" sz="140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的指标对企业</a:t>
            </a:r>
            <a:r>
              <a:rPr lang="zh-CN" altLang="en-US" sz="1400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经营效益</a:t>
            </a:r>
            <a:r>
              <a:rPr lang="zh-CN" altLang="en-US" sz="140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的影响越直接，也越容易</a:t>
            </a:r>
            <a:r>
              <a:rPr lang="zh-CN" altLang="en-US" sz="1400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关联</a:t>
            </a:r>
            <a:r>
              <a:rPr lang="zh-CN" altLang="en-US" sz="140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lang="zh-CN" altLang="en-US" sz="1400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量化</a:t>
            </a:r>
            <a:r>
              <a:rPr lang="zh-CN" altLang="en-US" sz="140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，低阶指标关联比较困难，也往往不被重视。</a:t>
            </a:r>
            <a:endParaRPr lang="en-US" altLang="zh-CN" sz="1400" dirty="0">
              <a:solidFill>
                <a:srgbClr val="66463A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8" name="同侧圆角矩形 367"/>
          <p:cNvSpPr/>
          <p:nvPr/>
        </p:nvSpPr>
        <p:spPr>
          <a:xfrm>
            <a:off x="920266" y="2722729"/>
            <a:ext cx="4302926" cy="109158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CN" altLang="en-US" sz="140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140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每一项管理能力，均有其相关的前置作业及流程支撑，故</a:t>
            </a:r>
            <a:r>
              <a:rPr lang="zh-CN" altLang="en-US" sz="1400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指标具有先后关联性</a:t>
            </a:r>
            <a:r>
              <a:rPr lang="zh-CN" altLang="en-US" sz="140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，指针关联性成树状支撑结构，高阶指针的改善必须依赖低阶指标的改善。</a:t>
            </a:r>
            <a:endParaRPr lang="en-US" altLang="zh-CN" sz="1400" dirty="0">
              <a:solidFill>
                <a:srgbClr val="F73E4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9" name="同侧圆角矩形 368"/>
          <p:cNvSpPr/>
          <p:nvPr/>
        </p:nvSpPr>
        <p:spPr>
          <a:xfrm>
            <a:off x="920266" y="5500803"/>
            <a:ext cx="4302926" cy="983043"/>
          </a:xfrm>
          <a:prstGeom prst="round2SameRect">
            <a:avLst>
              <a:gd name="adj1" fmla="val 0"/>
              <a:gd name="adj2" fmla="val 996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CN" altLang="en-US" sz="140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140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指标依附于</a:t>
            </a:r>
            <a:r>
              <a:rPr lang="zh-CN" altLang="en-US" sz="1400">
                <a:solidFill>
                  <a:srgbClr val="F73E40"/>
                </a:solidFill>
                <a:latin typeface="微软雅黑"/>
                <a:ea typeface="微软雅黑"/>
                <a:cs typeface="微软雅黑"/>
              </a:rPr>
              <a:t>作业流程</a:t>
            </a:r>
            <a:r>
              <a:rPr lang="zh-CN" altLang="en-US" sz="140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，因此指</a:t>
            </a:r>
            <a:r>
              <a:rPr lang="zh-TW" altLang="en-US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标</a:t>
            </a:r>
            <a:r>
              <a:rPr lang="zh-CN" altLang="en-US" sz="1400" dirty="0">
                <a:solidFill>
                  <a:srgbClr val="66463A"/>
                </a:solidFill>
                <a:latin typeface="微软雅黑"/>
                <a:ea typeface="微软雅黑"/>
                <a:cs typeface="微软雅黑"/>
              </a:rPr>
              <a:t>改善涵盖了一连串流程的参与者，因此往往涉及多个部门及人员。</a:t>
            </a:r>
          </a:p>
        </p:txBody>
      </p:sp>
      <p:cxnSp>
        <p:nvCxnSpPr>
          <p:cNvPr id="26" name="直接箭头连接符 246"/>
          <p:cNvCxnSpPr>
            <a:stCxn id="229" idx="3"/>
            <a:endCxn id="202" idx="3"/>
          </p:cNvCxnSpPr>
          <p:nvPr/>
        </p:nvCxnSpPr>
        <p:spPr>
          <a:xfrm flipH="1" flipV="1">
            <a:off x="9179047" y="1361644"/>
            <a:ext cx="1453087" cy="304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箭头连接符 246"/>
          <p:cNvCxnSpPr>
            <a:stCxn id="205" idx="3"/>
            <a:endCxn id="167" idx="3"/>
          </p:cNvCxnSpPr>
          <p:nvPr/>
        </p:nvCxnSpPr>
        <p:spPr>
          <a:xfrm flipV="1">
            <a:off x="6237004" y="1361644"/>
            <a:ext cx="1789915" cy="30487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箭头连接符 246"/>
          <p:cNvCxnSpPr>
            <a:stCxn id="221" idx="3"/>
            <a:endCxn id="202" idx="0"/>
          </p:cNvCxnSpPr>
          <p:nvPr/>
        </p:nvCxnSpPr>
        <p:spPr>
          <a:xfrm flipH="1" flipV="1">
            <a:off x="8900047" y="1469644"/>
            <a:ext cx="211909" cy="196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接箭头连接符 246"/>
          <p:cNvCxnSpPr>
            <a:stCxn id="213" idx="3"/>
            <a:endCxn id="167" idx="0"/>
          </p:cNvCxnSpPr>
          <p:nvPr/>
        </p:nvCxnSpPr>
        <p:spPr>
          <a:xfrm flipV="1">
            <a:off x="7659587" y="1469644"/>
            <a:ext cx="646332" cy="196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箭头连接符 246"/>
          <p:cNvCxnSpPr/>
          <p:nvPr/>
        </p:nvCxnSpPr>
        <p:spPr>
          <a:xfrm flipV="1">
            <a:off x="10632134" y="5655766"/>
            <a:ext cx="0" cy="1980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组 169"/>
          <p:cNvGrpSpPr/>
          <p:nvPr/>
        </p:nvGrpSpPr>
        <p:grpSpPr>
          <a:xfrm>
            <a:off x="8011242" y="634052"/>
            <a:ext cx="1167805" cy="835592"/>
            <a:chOff x="6644555" y="577160"/>
            <a:chExt cx="1167805" cy="835592"/>
          </a:xfrm>
        </p:grpSpPr>
        <p:sp>
          <p:nvSpPr>
            <p:cNvPr id="166" name="同侧圆角矩形 165"/>
            <p:cNvSpPr/>
            <p:nvPr/>
          </p:nvSpPr>
          <p:spPr>
            <a:xfrm>
              <a:off x="6644555" y="577160"/>
              <a:ext cx="1152128" cy="360040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</a:rPr>
                <a:t>对客户</a:t>
              </a:r>
              <a:r>
                <a:rPr lang="zh-TW" altLang="en-US" sz="1050" kern="0">
                  <a:solidFill>
                    <a:prstClr val="black"/>
                  </a:solidFill>
                  <a:latin typeface="微软雅黑"/>
                  <a:ea typeface="微软雅黑"/>
                </a:rPr>
                <a:t>订单</a:t>
              </a:r>
              <a:endParaRPr lang="en-US" altLang="zh-TW" sz="105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pPr algn="ctr" eaLnBrk="1" hangingPunct="1">
                <a:spcAft>
                  <a:spcPct val="40000"/>
                </a:spcAft>
                <a:buClr>
                  <a:srgbClr val="292929"/>
                </a:buClr>
              </a:pPr>
              <a:r>
                <a:rPr lang="zh-TW" altLang="en-US" sz="1050" kern="0">
                  <a:solidFill>
                    <a:prstClr val="black"/>
                  </a:solidFill>
                  <a:latin typeface="微软雅黑"/>
                  <a:ea typeface="微软雅黑"/>
                </a:rPr>
                <a:t>满足</a:t>
              </a: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</a:rPr>
                <a:t>能力</a:t>
              </a:r>
              <a:endPara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8" name="同侧圆角矩形 197"/>
            <p:cNvSpPr/>
            <p:nvPr/>
          </p:nvSpPr>
          <p:spPr>
            <a:xfrm>
              <a:off x="6660232" y="944736"/>
              <a:ext cx="1152128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</a:rPr>
                <a:t>准确交货率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69" name="组 168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167" name="单圆角矩形 166"/>
              <p:cNvSpPr/>
              <p:nvPr/>
            </p:nvSpPr>
            <p:spPr>
              <a:xfrm flipH="1" flipV="1">
                <a:off x="6660232" y="1196752"/>
                <a:ext cx="558000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02" name="单圆角矩形 201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4085F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6705835" y="1216492"/>
                <a:ext cx="466794" cy="18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81%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B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04" name="组 203"/>
          <p:cNvGrpSpPr/>
          <p:nvPr/>
        </p:nvGrpSpPr>
        <p:grpSpPr>
          <a:xfrm>
            <a:off x="5660939" y="1666523"/>
            <a:ext cx="1152129" cy="864072"/>
            <a:chOff x="6660231" y="548680"/>
            <a:chExt cx="1152129" cy="864072"/>
          </a:xfrm>
        </p:grpSpPr>
        <p:sp>
          <p:nvSpPr>
            <p:cNvPr id="205" name="同侧圆角矩形 204"/>
            <p:cNvSpPr/>
            <p:nvPr/>
          </p:nvSpPr>
          <p:spPr>
            <a:xfrm>
              <a:off x="6660232" y="548680"/>
              <a:ext cx="1152128" cy="396032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06" name="同侧圆角矩形 205"/>
            <p:cNvSpPr/>
            <p:nvPr/>
          </p:nvSpPr>
          <p:spPr>
            <a:xfrm>
              <a:off x="6660232" y="944736"/>
              <a:ext cx="1152128" cy="249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预测准确率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07" name="组 206"/>
            <p:cNvGrpSpPr/>
            <p:nvPr/>
          </p:nvGrpSpPr>
          <p:grpSpPr>
            <a:xfrm>
              <a:off x="6660231" y="1196752"/>
              <a:ext cx="1152129" cy="216000"/>
              <a:chOff x="6660231" y="1196752"/>
              <a:chExt cx="1152129" cy="216000"/>
            </a:xfrm>
          </p:grpSpPr>
          <p:sp>
            <p:nvSpPr>
              <p:cNvPr id="208" name="单圆角矩形 207"/>
              <p:cNvSpPr/>
              <p:nvPr/>
            </p:nvSpPr>
            <p:spPr>
              <a:xfrm flipH="1" flipV="1">
                <a:off x="6660231" y="1196752"/>
                <a:ext cx="593237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09" name="单圆角矩形 208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4085F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10" name="矩形 209"/>
              <p:cNvSpPr/>
              <p:nvPr/>
            </p:nvSpPr>
            <p:spPr>
              <a:xfrm>
                <a:off x="6786675" y="1222191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79%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B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12" name="组 211"/>
          <p:cNvGrpSpPr/>
          <p:nvPr/>
        </p:nvGrpSpPr>
        <p:grpSpPr>
          <a:xfrm>
            <a:off x="7083522" y="1666522"/>
            <a:ext cx="1152129" cy="864073"/>
            <a:chOff x="6660231" y="548679"/>
            <a:chExt cx="1152129" cy="864073"/>
          </a:xfrm>
        </p:grpSpPr>
        <p:sp>
          <p:nvSpPr>
            <p:cNvPr id="213" name="同侧圆角矩形 212"/>
            <p:cNvSpPr/>
            <p:nvPr/>
          </p:nvSpPr>
          <p:spPr>
            <a:xfrm>
              <a:off x="6660232" y="548679"/>
              <a:ext cx="1152128" cy="396055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订单快速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评审能力</a:t>
              </a:r>
            </a:p>
          </p:txBody>
        </p:sp>
        <p:sp>
          <p:nvSpPr>
            <p:cNvPr id="214" name="同侧圆角矩形 213"/>
            <p:cNvSpPr/>
            <p:nvPr/>
          </p:nvSpPr>
          <p:spPr>
            <a:xfrm>
              <a:off x="6660232" y="944736"/>
              <a:ext cx="1152128" cy="249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订单审核周期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15" name="组 214"/>
            <p:cNvGrpSpPr/>
            <p:nvPr/>
          </p:nvGrpSpPr>
          <p:grpSpPr>
            <a:xfrm>
              <a:off x="6660231" y="1196752"/>
              <a:ext cx="1152129" cy="216000"/>
              <a:chOff x="6660231" y="1196752"/>
              <a:chExt cx="1152129" cy="216000"/>
            </a:xfrm>
          </p:grpSpPr>
          <p:sp>
            <p:nvSpPr>
              <p:cNvPr id="216" name="单圆角矩形 215"/>
              <p:cNvSpPr/>
              <p:nvPr/>
            </p:nvSpPr>
            <p:spPr>
              <a:xfrm flipH="1" flipV="1">
                <a:off x="6660231" y="1196752"/>
                <a:ext cx="603603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17" name="单圆角矩形 216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4085F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18" name="矩形 217"/>
              <p:cNvSpPr/>
              <p:nvPr/>
            </p:nvSpPr>
            <p:spPr>
              <a:xfrm>
                <a:off x="6761034" y="1221969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75%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19" name="矩形 218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B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20" name="组 219"/>
          <p:cNvGrpSpPr/>
          <p:nvPr/>
        </p:nvGrpSpPr>
        <p:grpSpPr>
          <a:xfrm>
            <a:off x="8535891" y="1666522"/>
            <a:ext cx="1152129" cy="864073"/>
            <a:chOff x="6660231" y="548679"/>
            <a:chExt cx="1152129" cy="864073"/>
          </a:xfrm>
        </p:grpSpPr>
        <p:sp>
          <p:nvSpPr>
            <p:cNvPr id="221" name="同侧圆角矩形 220"/>
            <p:cNvSpPr/>
            <p:nvPr/>
          </p:nvSpPr>
          <p:spPr>
            <a:xfrm>
              <a:off x="6660232" y="548679"/>
              <a:ext cx="1152128" cy="396033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订单按时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完工能力</a:t>
              </a:r>
            </a:p>
          </p:txBody>
        </p:sp>
        <p:sp>
          <p:nvSpPr>
            <p:cNvPr id="222" name="同侧圆角矩形 221"/>
            <p:cNvSpPr/>
            <p:nvPr/>
          </p:nvSpPr>
          <p:spPr>
            <a:xfrm>
              <a:off x="6660232" y="944736"/>
              <a:ext cx="1152128" cy="24417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23" name="组 222"/>
            <p:cNvGrpSpPr/>
            <p:nvPr/>
          </p:nvGrpSpPr>
          <p:grpSpPr>
            <a:xfrm>
              <a:off x="6660231" y="1196752"/>
              <a:ext cx="1152129" cy="216000"/>
              <a:chOff x="6660231" y="1196752"/>
              <a:chExt cx="1152129" cy="216000"/>
            </a:xfrm>
          </p:grpSpPr>
          <p:sp>
            <p:nvSpPr>
              <p:cNvPr id="224" name="单圆角矩形 223"/>
              <p:cNvSpPr/>
              <p:nvPr/>
            </p:nvSpPr>
            <p:spPr>
              <a:xfrm flipH="1" flipV="1">
                <a:off x="6660231" y="1196752"/>
                <a:ext cx="585229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25" name="单圆角矩形 224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AA7E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6746701" y="1222111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60%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27" name="矩形 226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C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28" name="组 227"/>
          <p:cNvGrpSpPr/>
          <p:nvPr/>
        </p:nvGrpSpPr>
        <p:grpSpPr>
          <a:xfrm>
            <a:off x="10056070" y="1666522"/>
            <a:ext cx="1152128" cy="864073"/>
            <a:chOff x="6660232" y="548679"/>
            <a:chExt cx="1152128" cy="864073"/>
          </a:xfrm>
        </p:grpSpPr>
        <p:sp>
          <p:nvSpPr>
            <p:cNvPr id="229" name="同侧圆角矩形 228"/>
            <p:cNvSpPr/>
            <p:nvPr/>
          </p:nvSpPr>
          <p:spPr>
            <a:xfrm>
              <a:off x="6660232" y="548679"/>
              <a:ext cx="1152128" cy="401369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物流准时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运作能力</a:t>
              </a:r>
            </a:p>
          </p:txBody>
        </p:sp>
        <p:sp>
          <p:nvSpPr>
            <p:cNvPr id="230" name="同侧圆角矩形 229"/>
            <p:cNvSpPr/>
            <p:nvPr/>
          </p:nvSpPr>
          <p:spPr>
            <a:xfrm>
              <a:off x="6660232" y="944736"/>
              <a:ext cx="1152128" cy="249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物流准点率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31" name="组 230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232" name="单圆角矩形 231"/>
              <p:cNvSpPr/>
              <p:nvPr/>
            </p:nvSpPr>
            <p:spPr>
              <a:xfrm flipH="1" flipV="1">
                <a:off x="6660232" y="1196752"/>
                <a:ext cx="594128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33" name="单圆角矩形 232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FC4A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34" name="矩形 233"/>
              <p:cNvSpPr/>
              <p:nvPr/>
            </p:nvSpPr>
            <p:spPr>
              <a:xfrm>
                <a:off x="6764765" y="1221969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95%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35" name="矩形 234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A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37" name="组 236"/>
          <p:cNvGrpSpPr/>
          <p:nvPr/>
        </p:nvGrpSpPr>
        <p:grpSpPr>
          <a:xfrm>
            <a:off x="5660939" y="2717840"/>
            <a:ext cx="1152129" cy="864072"/>
            <a:chOff x="6660231" y="548680"/>
            <a:chExt cx="1152129" cy="864072"/>
          </a:xfrm>
        </p:grpSpPr>
        <p:sp>
          <p:nvSpPr>
            <p:cNvPr id="238" name="同侧圆角矩形 237"/>
            <p:cNvSpPr/>
            <p:nvPr/>
          </p:nvSpPr>
          <p:spPr>
            <a:xfrm>
              <a:off x="6660232" y="548680"/>
              <a:ext cx="1152128" cy="393730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9" name="同侧圆角矩形 238"/>
            <p:cNvSpPr/>
            <p:nvPr/>
          </p:nvSpPr>
          <p:spPr>
            <a:xfrm>
              <a:off x="6660232" y="944735"/>
              <a:ext cx="1152128" cy="24986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40" name="组 239"/>
            <p:cNvGrpSpPr/>
            <p:nvPr/>
          </p:nvGrpSpPr>
          <p:grpSpPr>
            <a:xfrm>
              <a:off x="6660231" y="1196752"/>
              <a:ext cx="1152129" cy="216000"/>
              <a:chOff x="6660231" y="1196752"/>
              <a:chExt cx="1152129" cy="216000"/>
            </a:xfrm>
          </p:grpSpPr>
          <p:sp>
            <p:nvSpPr>
              <p:cNvPr id="241" name="单圆角矩形 240"/>
              <p:cNvSpPr/>
              <p:nvPr/>
            </p:nvSpPr>
            <p:spPr>
              <a:xfrm flipH="1" flipV="1">
                <a:off x="6660231" y="1196752"/>
                <a:ext cx="582859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42" name="单圆角矩形 241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4085F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676060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79%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B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45" name="组 244"/>
          <p:cNvGrpSpPr/>
          <p:nvPr/>
        </p:nvGrpSpPr>
        <p:grpSpPr>
          <a:xfrm>
            <a:off x="8527569" y="2717841"/>
            <a:ext cx="1160452" cy="864072"/>
            <a:chOff x="6651908" y="548680"/>
            <a:chExt cx="1160452" cy="864072"/>
          </a:xfrm>
        </p:grpSpPr>
        <p:sp>
          <p:nvSpPr>
            <p:cNvPr id="246" name="同侧圆角矩形 245"/>
            <p:cNvSpPr/>
            <p:nvPr/>
          </p:nvSpPr>
          <p:spPr>
            <a:xfrm>
              <a:off x="6660232" y="548680"/>
              <a:ext cx="1152128" cy="394066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订单生产资源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准备的能力</a:t>
              </a:r>
              <a:endPara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47" name="同侧圆角矩形 246"/>
            <p:cNvSpPr/>
            <p:nvPr/>
          </p:nvSpPr>
          <p:spPr>
            <a:xfrm>
              <a:off x="6660232" y="944736"/>
              <a:ext cx="1152128" cy="24986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48" name="组 247"/>
            <p:cNvGrpSpPr/>
            <p:nvPr/>
          </p:nvGrpSpPr>
          <p:grpSpPr>
            <a:xfrm>
              <a:off x="6651908" y="1196751"/>
              <a:ext cx="1160452" cy="216001"/>
              <a:chOff x="6651908" y="1196751"/>
              <a:chExt cx="1160452" cy="216001"/>
            </a:xfrm>
          </p:grpSpPr>
          <p:sp>
            <p:nvSpPr>
              <p:cNvPr id="249" name="单圆角矩形 248"/>
              <p:cNvSpPr/>
              <p:nvPr/>
            </p:nvSpPr>
            <p:spPr>
              <a:xfrm flipH="1" flipV="1">
                <a:off x="6651908" y="1196751"/>
                <a:ext cx="593552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50" name="单圆角矩形 249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4085F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6746700" y="1222285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80%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52" name="矩形 251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B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53" name="组 252"/>
          <p:cNvGrpSpPr/>
          <p:nvPr/>
        </p:nvGrpSpPr>
        <p:grpSpPr>
          <a:xfrm>
            <a:off x="7083523" y="2717840"/>
            <a:ext cx="1152128" cy="864072"/>
            <a:chOff x="6660232" y="548680"/>
            <a:chExt cx="1152128" cy="864072"/>
          </a:xfrm>
        </p:grpSpPr>
        <p:sp>
          <p:nvSpPr>
            <p:cNvPr id="254" name="同侧圆角矩形 253"/>
            <p:cNvSpPr/>
            <p:nvPr/>
          </p:nvSpPr>
          <p:spPr>
            <a:xfrm>
              <a:off x="6660232" y="548680"/>
              <a:ext cx="1152128" cy="396056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产能充分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利用的能力</a:t>
              </a:r>
            </a:p>
          </p:txBody>
        </p:sp>
        <p:sp>
          <p:nvSpPr>
            <p:cNvPr id="255" name="同侧圆角矩形 254"/>
            <p:cNvSpPr/>
            <p:nvPr/>
          </p:nvSpPr>
          <p:spPr>
            <a:xfrm>
              <a:off x="6660232" y="944736"/>
              <a:ext cx="1152128" cy="24986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设备使用效率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56" name="组 255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257" name="单圆角矩形 256"/>
              <p:cNvSpPr/>
              <p:nvPr/>
            </p:nvSpPr>
            <p:spPr>
              <a:xfrm flipH="1" flipV="1">
                <a:off x="6660232" y="1196752"/>
                <a:ext cx="594128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58" name="单圆角矩形 257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FC4A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6761317" y="1207116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94%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A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61" name="组 260"/>
          <p:cNvGrpSpPr/>
          <p:nvPr/>
        </p:nvGrpSpPr>
        <p:grpSpPr>
          <a:xfrm>
            <a:off x="10056070" y="2717840"/>
            <a:ext cx="1152128" cy="864072"/>
            <a:chOff x="6660232" y="548680"/>
            <a:chExt cx="1152128" cy="864072"/>
          </a:xfrm>
        </p:grpSpPr>
        <p:sp>
          <p:nvSpPr>
            <p:cNvPr id="262" name="同侧圆角矩形 261"/>
            <p:cNvSpPr/>
            <p:nvPr/>
          </p:nvSpPr>
          <p:spPr>
            <a:xfrm>
              <a:off x="6660232" y="548680"/>
              <a:ext cx="1152128" cy="403156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生产异常状况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控制的能力</a:t>
              </a:r>
            </a:p>
          </p:txBody>
        </p:sp>
        <p:sp>
          <p:nvSpPr>
            <p:cNvPr id="263" name="同侧圆角矩形 262"/>
            <p:cNvSpPr/>
            <p:nvPr/>
          </p:nvSpPr>
          <p:spPr>
            <a:xfrm>
              <a:off x="6660232" y="944736"/>
              <a:ext cx="1152128" cy="25029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异常降低率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64" name="组 263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265" name="单圆角矩形 264"/>
              <p:cNvSpPr/>
              <p:nvPr/>
            </p:nvSpPr>
            <p:spPr>
              <a:xfrm flipH="1" flipV="1">
                <a:off x="6660232" y="1196752"/>
                <a:ext cx="584964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66" name="单圆角矩形 265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AA7E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6746103" y="1212453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60%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68" name="矩形 267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C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69" name="组 268"/>
          <p:cNvGrpSpPr/>
          <p:nvPr/>
        </p:nvGrpSpPr>
        <p:grpSpPr>
          <a:xfrm>
            <a:off x="10056070" y="3769157"/>
            <a:ext cx="1152128" cy="864072"/>
            <a:chOff x="6660232" y="548680"/>
            <a:chExt cx="1152128" cy="864072"/>
          </a:xfrm>
        </p:grpSpPr>
        <p:sp>
          <p:nvSpPr>
            <p:cNvPr id="270" name="同侧圆角矩形 269"/>
            <p:cNvSpPr/>
            <p:nvPr/>
          </p:nvSpPr>
          <p:spPr>
            <a:xfrm>
              <a:off x="6660232" y="548680"/>
              <a:ext cx="1152128" cy="402452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控制急单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发生的能力</a:t>
              </a:r>
            </a:p>
          </p:txBody>
        </p:sp>
        <p:sp>
          <p:nvSpPr>
            <p:cNvPr id="271" name="同侧圆角矩形 270"/>
            <p:cNvSpPr/>
            <p:nvPr/>
          </p:nvSpPr>
          <p:spPr>
            <a:xfrm>
              <a:off x="6660232" y="944736"/>
              <a:ext cx="1152128" cy="25071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72" name="组 271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273" name="单圆角矩形 272"/>
              <p:cNvSpPr/>
              <p:nvPr/>
            </p:nvSpPr>
            <p:spPr>
              <a:xfrm flipH="1" flipV="1">
                <a:off x="6660232" y="1196752"/>
                <a:ext cx="594128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74" name="单圆角矩形 273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AA7E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75" name="矩形 274"/>
              <p:cNvSpPr/>
              <p:nvPr/>
            </p:nvSpPr>
            <p:spPr>
              <a:xfrm>
                <a:off x="6705835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58%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76" name="矩形 275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C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77" name="组 276"/>
          <p:cNvGrpSpPr/>
          <p:nvPr/>
        </p:nvGrpSpPr>
        <p:grpSpPr>
          <a:xfrm>
            <a:off x="8535892" y="3769157"/>
            <a:ext cx="1152128" cy="864072"/>
            <a:chOff x="6660232" y="548680"/>
            <a:chExt cx="1152128" cy="864072"/>
          </a:xfrm>
        </p:grpSpPr>
        <p:sp>
          <p:nvSpPr>
            <p:cNvPr id="278" name="同侧圆角矩形 277"/>
            <p:cNvSpPr/>
            <p:nvPr/>
          </p:nvSpPr>
          <p:spPr>
            <a:xfrm>
              <a:off x="6660232" y="548680"/>
              <a:ext cx="1152128" cy="402452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订单生产资源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准备的能力</a:t>
              </a:r>
              <a:endPara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79" name="同侧圆角矩形 278"/>
            <p:cNvSpPr/>
            <p:nvPr/>
          </p:nvSpPr>
          <p:spPr>
            <a:xfrm>
              <a:off x="6660232" y="944735"/>
              <a:ext cx="1152128" cy="25415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80" name="组 279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281" name="单圆角矩形 280"/>
              <p:cNvSpPr/>
              <p:nvPr/>
            </p:nvSpPr>
            <p:spPr>
              <a:xfrm flipH="1" flipV="1">
                <a:off x="6660232" y="1196752"/>
                <a:ext cx="591668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82" name="单圆角矩形 281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AA7E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6746701" y="1221970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73%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C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85" name="组 284"/>
          <p:cNvGrpSpPr/>
          <p:nvPr/>
        </p:nvGrpSpPr>
        <p:grpSpPr>
          <a:xfrm>
            <a:off x="5660940" y="3769157"/>
            <a:ext cx="1152128" cy="864072"/>
            <a:chOff x="6660232" y="548680"/>
            <a:chExt cx="1152128" cy="864072"/>
          </a:xfrm>
        </p:grpSpPr>
        <p:sp>
          <p:nvSpPr>
            <p:cNvPr id="286" name="同侧圆角矩形 285"/>
            <p:cNvSpPr/>
            <p:nvPr/>
          </p:nvSpPr>
          <p:spPr>
            <a:xfrm>
              <a:off x="6660232" y="548680"/>
              <a:ext cx="1152128" cy="395360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87" name="同侧圆角矩形 286"/>
            <p:cNvSpPr/>
            <p:nvPr/>
          </p:nvSpPr>
          <p:spPr>
            <a:xfrm>
              <a:off x="6660232" y="944736"/>
              <a:ext cx="1152128" cy="25201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88" name="组 287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289" name="单圆角矩形 288"/>
              <p:cNvSpPr/>
              <p:nvPr/>
            </p:nvSpPr>
            <p:spPr>
              <a:xfrm flipH="1" flipV="1">
                <a:off x="6660232" y="1196752"/>
                <a:ext cx="594128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90" name="单圆角矩形 289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4085F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91" name="矩形 290"/>
              <p:cNvSpPr/>
              <p:nvPr/>
            </p:nvSpPr>
            <p:spPr>
              <a:xfrm>
                <a:off x="6747704" y="1222163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78%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B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293" name="组 292"/>
          <p:cNvGrpSpPr/>
          <p:nvPr/>
        </p:nvGrpSpPr>
        <p:grpSpPr>
          <a:xfrm>
            <a:off x="8535892" y="4820474"/>
            <a:ext cx="1152128" cy="864072"/>
            <a:chOff x="6660232" y="548680"/>
            <a:chExt cx="1152128" cy="864072"/>
          </a:xfrm>
        </p:grpSpPr>
        <p:sp>
          <p:nvSpPr>
            <p:cNvPr id="294" name="同侧圆角矩形 293"/>
            <p:cNvSpPr/>
            <p:nvPr/>
          </p:nvSpPr>
          <p:spPr>
            <a:xfrm>
              <a:off x="6660232" y="548680"/>
              <a:ext cx="1152128" cy="396056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确保工单材料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配套的能力</a:t>
              </a:r>
            </a:p>
          </p:txBody>
        </p:sp>
        <p:sp>
          <p:nvSpPr>
            <p:cNvPr id="295" name="同侧圆角矩形 294"/>
            <p:cNvSpPr/>
            <p:nvPr/>
          </p:nvSpPr>
          <p:spPr>
            <a:xfrm>
              <a:off x="6660232" y="944735"/>
              <a:ext cx="1152128" cy="25732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296" name="组 295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297" name="单圆角矩形 296"/>
              <p:cNvSpPr/>
              <p:nvPr/>
            </p:nvSpPr>
            <p:spPr>
              <a:xfrm flipH="1" flipV="1">
                <a:off x="6660232" y="1196752"/>
                <a:ext cx="591668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98" name="单圆角矩形 297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4085F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99" name="矩形 298"/>
              <p:cNvSpPr/>
              <p:nvPr/>
            </p:nvSpPr>
            <p:spPr>
              <a:xfrm>
                <a:off x="6761388" y="1221969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77%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00" name="矩形 299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B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301" name="组 300"/>
          <p:cNvGrpSpPr/>
          <p:nvPr/>
        </p:nvGrpSpPr>
        <p:grpSpPr>
          <a:xfrm>
            <a:off x="10056070" y="4820474"/>
            <a:ext cx="1152128" cy="864072"/>
            <a:chOff x="6660232" y="548680"/>
            <a:chExt cx="1152128" cy="864072"/>
          </a:xfrm>
        </p:grpSpPr>
        <p:sp>
          <p:nvSpPr>
            <p:cNvPr id="302" name="同侧圆角矩形 301"/>
            <p:cNvSpPr/>
            <p:nvPr/>
          </p:nvSpPr>
          <p:spPr>
            <a:xfrm>
              <a:off x="6660232" y="548680"/>
              <a:ext cx="1152128" cy="403758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控制订单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变更的能力</a:t>
              </a:r>
              <a:endPara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03" name="同侧圆角矩形 302"/>
            <p:cNvSpPr/>
            <p:nvPr/>
          </p:nvSpPr>
          <p:spPr>
            <a:xfrm>
              <a:off x="6660232" y="944736"/>
              <a:ext cx="1152128" cy="25131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304" name="组 303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305" name="单圆角矩形 304"/>
              <p:cNvSpPr/>
              <p:nvPr/>
            </p:nvSpPr>
            <p:spPr>
              <a:xfrm flipH="1" flipV="1">
                <a:off x="6660232" y="1196752"/>
                <a:ext cx="584964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06" name="单圆角矩形 305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66463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07" name="矩形 306"/>
              <p:cNvSpPr/>
              <p:nvPr/>
            </p:nvSpPr>
            <p:spPr>
              <a:xfrm>
                <a:off x="6746103" y="1221969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46%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08" name="矩形 307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D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309" name="组 308"/>
          <p:cNvGrpSpPr/>
          <p:nvPr/>
        </p:nvGrpSpPr>
        <p:grpSpPr>
          <a:xfrm>
            <a:off x="8535892" y="5871790"/>
            <a:ext cx="1152128" cy="864072"/>
            <a:chOff x="6660232" y="548680"/>
            <a:chExt cx="1152128" cy="864072"/>
          </a:xfrm>
        </p:grpSpPr>
        <p:sp>
          <p:nvSpPr>
            <p:cNvPr id="310" name="同侧圆角矩形 309"/>
            <p:cNvSpPr/>
            <p:nvPr/>
          </p:nvSpPr>
          <p:spPr>
            <a:xfrm>
              <a:off x="6660232" y="548680"/>
              <a:ext cx="1152128" cy="403702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供货商及时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交货的能力</a:t>
              </a:r>
              <a:endPara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11" name="同侧圆角矩形 310"/>
            <p:cNvSpPr/>
            <p:nvPr/>
          </p:nvSpPr>
          <p:spPr>
            <a:xfrm>
              <a:off x="6660232" y="944735"/>
              <a:ext cx="1152128" cy="25201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312" name="组 311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313" name="单圆角矩形 312"/>
              <p:cNvSpPr/>
              <p:nvPr/>
            </p:nvSpPr>
            <p:spPr>
              <a:xfrm flipH="1" flipV="1">
                <a:off x="6660232" y="1196752"/>
                <a:ext cx="591668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14" name="单圆角矩形 313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FC4A4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6705835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88%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A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317" name="组 316"/>
          <p:cNvGrpSpPr/>
          <p:nvPr/>
        </p:nvGrpSpPr>
        <p:grpSpPr>
          <a:xfrm>
            <a:off x="10056070" y="5871790"/>
            <a:ext cx="1152128" cy="864072"/>
            <a:chOff x="6660232" y="548680"/>
            <a:chExt cx="1152128" cy="864072"/>
          </a:xfrm>
        </p:grpSpPr>
        <p:sp>
          <p:nvSpPr>
            <p:cNvPr id="318" name="同侧圆角矩形 317"/>
            <p:cNvSpPr/>
            <p:nvPr/>
          </p:nvSpPr>
          <p:spPr>
            <a:xfrm>
              <a:off x="6660232" y="548680"/>
              <a:ext cx="1152128" cy="403702"/>
            </a:xfrm>
            <a:prstGeom prst="round2Same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控制</a:t>
              </a:r>
              <a:r>
                <a:rPr lang="en-US" altLang="zh-CN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BOM</a:t>
              </a: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发生</a:t>
              </a: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 eaLnBrk="1" hangingPunct="1">
                <a:buClr>
                  <a:srgbClr val="292929"/>
                </a:buClr>
              </a:pPr>
              <a:r>
                <a:rPr lang="zh-CN" altLang="en-US" sz="1050" kern="0" dirty="0">
                  <a:solidFill>
                    <a:prstClr val="black"/>
                  </a:solidFill>
                  <a:latin typeface="微软雅黑"/>
                  <a:ea typeface="微软雅黑"/>
                  <a:cs typeface="微软雅黑"/>
                </a:rPr>
                <a:t>变更的能力</a:t>
              </a:r>
            </a:p>
          </p:txBody>
        </p:sp>
        <p:sp>
          <p:nvSpPr>
            <p:cNvPr id="319" name="同侧圆角矩形 318"/>
            <p:cNvSpPr/>
            <p:nvPr/>
          </p:nvSpPr>
          <p:spPr>
            <a:xfrm>
              <a:off x="6660232" y="944736"/>
              <a:ext cx="1152128" cy="25201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108000" tIns="108000" rIns="144000" bIns="72000" anchor="ctr"/>
            <a:lstStyle/>
            <a:p>
              <a:pPr algn="ctr" eaLnBrk="1" hangingPunct="1">
                <a:buClr>
                  <a:srgbClr val="292929"/>
                </a:buClr>
              </a:pPr>
              <a:endPara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320" name="组 319"/>
            <p:cNvGrpSpPr/>
            <p:nvPr/>
          </p:nvGrpSpPr>
          <p:grpSpPr>
            <a:xfrm>
              <a:off x="6660232" y="1196752"/>
              <a:ext cx="1152128" cy="216000"/>
              <a:chOff x="6660232" y="1196752"/>
              <a:chExt cx="1152128" cy="216000"/>
            </a:xfrm>
          </p:grpSpPr>
          <p:sp>
            <p:nvSpPr>
              <p:cNvPr id="321" name="单圆角矩形 320"/>
              <p:cNvSpPr/>
              <p:nvPr/>
            </p:nvSpPr>
            <p:spPr>
              <a:xfrm flipH="1" flipV="1">
                <a:off x="6660232" y="1196752"/>
                <a:ext cx="594128" cy="216000"/>
              </a:xfrm>
              <a:prstGeom prst="round1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22" name="单圆角矩形 321"/>
              <p:cNvSpPr/>
              <p:nvPr/>
            </p:nvSpPr>
            <p:spPr>
              <a:xfrm flipV="1">
                <a:off x="7254360" y="1196752"/>
                <a:ext cx="558000" cy="216000"/>
              </a:xfrm>
              <a:prstGeom prst="round1Rect">
                <a:avLst/>
              </a:prstGeom>
              <a:solidFill>
                <a:srgbClr val="4085F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/>
                <a:endParaRPr lang="zh-CN" altLang="en-US" sz="140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23" name="矩形 322"/>
              <p:cNvSpPr/>
              <p:nvPr/>
            </p:nvSpPr>
            <p:spPr>
              <a:xfrm>
                <a:off x="6764765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eaLnBrk="1" hangingPunct="1"/>
                <a:r>
                  <a:rPr lang="en-US" altLang="zh-CN" sz="1050" kern="0" dirty="0">
                    <a:solidFill>
                      <a:srgbClr val="66463A"/>
                    </a:solidFill>
                    <a:latin typeface="微软雅黑"/>
                    <a:ea typeface="微软雅黑"/>
                    <a:cs typeface="微软雅黑"/>
                  </a:rPr>
                  <a:t>90%</a:t>
                </a:r>
                <a:endParaRPr lang="zh-CN" altLang="en-US" sz="1050" dirty="0">
                  <a:solidFill>
                    <a:srgbClr val="66463A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7299963" y="1214752"/>
                <a:ext cx="466794" cy="180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/>
                <a:r>
                  <a:rPr lang="en-US" altLang="zh-CN" sz="1050" dirty="0">
                    <a:solidFill>
                      <a:prstClr val="white"/>
                    </a:solidFill>
                    <a:latin typeface="微软雅黑"/>
                    <a:ea typeface="微软雅黑"/>
                    <a:cs typeface="微软雅黑"/>
                  </a:rPr>
                  <a:t>B</a:t>
                </a:r>
                <a:endParaRPr lang="zh-CN" altLang="en-US" sz="1050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grpSp>
        <p:nvGrpSpPr>
          <p:cNvPr id="346" name="组 345"/>
          <p:cNvGrpSpPr/>
          <p:nvPr/>
        </p:nvGrpSpPr>
        <p:grpSpPr>
          <a:xfrm>
            <a:off x="6237004" y="2505438"/>
            <a:ext cx="0" cy="1278120"/>
            <a:chOff x="9720064" y="2510920"/>
            <a:chExt cx="0" cy="1278120"/>
          </a:xfrm>
        </p:grpSpPr>
        <p:cxnSp>
          <p:nvCxnSpPr>
            <p:cNvPr id="345" name="直接箭头连接符 246"/>
            <p:cNvCxnSpPr/>
            <p:nvPr/>
          </p:nvCxnSpPr>
          <p:spPr>
            <a:xfrm flipV="1">
              <a:off x="9720064" y="3591040"/>
              <a:ext cx="0" cy="19800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箭头连接符 246"/>
            <p:cNvCxnSpPr/>
            <p:nvPr/>
          </p:nvCxnSpPr>
          <p:spPr>
            <a:xfrm flipV="1">
              <a:off x="9720064" y="2510920"/>
              <a:ext cx="0" cy="19800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组 346"/>
          <p:cNvGrpSpPr/>
          <p:nvPr/>
        </p:nvGrpSpPr>
        <p:grpSpPr>
          <a:xfrm>
            <a:off x="9100462" y="2505438"/>
            <a:ext cx="11494" cy="1278120"/>
            <a:chOff x="9720064" y="2510920"/>
            <a:chExt cx="11494" cy="1278120"/>
          </a:xfrm>
        </p:grpSpPr>
        <p:cxnSp>
          <p:nvCxnSpPr>
            <p:cNvPr id="349" name="直接箭头连接符 246"/>
            <p:cNvCxnSpPr/>
            <p:nvPr/>
          </p:nvCxnSpPr>
          <p:spPr>
            <a:xfrm flipV="1">
              <a:off x="9731558" y="3591040"/>
              <a:ext cx="0" cy="19800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箭头连接符 246"/>
            <p:cNvCxnSpPr/>
            <p:nvPr/>
          </p:nvCxnSpPr>
          <p:spPr>
            <a:xfrm flipV="1">
              <a:off x="9720064" y="2510920"/>
              <a:ext cx="0" cy="19800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组 349"/>
          <p:cNvGrpSpPr/>
          <p:nvPr/>
        </p:nvGrpSpPr>
        <p:grpSpPr>
          <a:xfrm>
            <a:off x="9111956" y="4647654"/>
            <a:ext cx="0" cy="1206112"/>
            <a:chOff x="9731558" y="2510920"/>
            <a:chExt cx="0" cy="1206112"/>
          </a:xfrm>
        </p:grpSpPr>
        <p:cxnSp>
          <p:nvCxnSpPr>
            <p:cNvPr id="351" name="直接箭头连接符 246"/>
            <p:cNvCxnSpPr/>
            <p:nvPr/>
          </p:nvCxnSpPr>
          <p:spPr>
            <a:xfrm flipV="1">
              <a:off x="9731558" y="2510920"/>
              <a:ext cx="0" cy="19800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箭头连接符 246"/>
            <p:cNvCxnSpPr/>
            <p:nvPr/>
          </p:nvCxnSpPr>
          <p:spPr>
            <a:xfrm flipV="1">
              <a:off x="9731558" y="3519032"/>
              <a:ext cx="0" cy="19800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组 352"/>
          <p:cNvGrpSpPr/>
          <p:nvPr/>
        </p:nvGrpSpPr>
        <p:grpSpPr>
          <a:xfrm>
            <a:off x="10632134" y="3585558"/>
            <a:ext cx="0" cy="1260096"/>
            <a:chOff x="9683552" y="2510920"/>
            <a:chExt cx="0" cy="1260096"/>
          </a:xfrm>
        </p:grpSpPr>
        <p:cxnSp>
          <p:nvCxnSpPr>
            <p:cNvPr id="354" name="直接箭头连接符 246"/>
            <p:cNvCxnSpPr/>
            <p:nvPr/>
          </p:nvCxnSpPr>
          <p:spPr>
            <a:xfrm flipV="1">
              <a:off x="9683552" y="2510920"/>
              <a:ext cx="0" cy="19800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箭头连接符 246"/>
            <p:cNvCxnSpPr/>
            <p:nvPr/>
          </p:nvCxnSpPr>
          <p:spPr>
            <a:xfrm flipV="1">
              <a:off x="9683552" y="3573016"/>
              <a:ext cx="0" cy="19800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9" name="直接箭头连接符 246"/>
          <p:cNvCxnSpPr>
            <a:stCxn id="262" idx="3"/>
          </p:cNvCxnSpPr>
          <p:nvPr/>
        </p:nvCxnSpPr>
        <p:spPr>
          <a:xfrm flipH="1" flipV="1">
            <a:off x="9461942" y="2530596"/>
            <a:ext cx="1170192" cy="1872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箭头连接符 246"/>
          <p:cNvCxnSpPr>
            <a:stCxn id="254" idx="3"/>
          </p:cNvCxnSpPr>
          <p:nvPr/>
        </p:nvCxnSpPr>
        <p:spPr>
          <a:xfrm flipV="1">
            <a:off x="7659587" y="2530596"/>
            <a:ext cx="1387811" cy="1872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667504" y="1742735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市场预测的能力</a:t>
            </a:r>
          </a:p>
        </p:txBody>
      </p:sp>
      <p:sp>
        <p:nvSpPr>
          <p:cNvPr id="4" name="矩形 3"/>
          <p:cNvSpPr/>
          <p:nvPr/>
        </p:nvSpPr>
        <p:spPr>
          <a:xfrm>
            <a:off x="5667504" y="3861098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成品预测的能力</a:t>
            </a:r>
          </a:p>
        </p:txBody>
      </p:sp>
      <p:sp>
        <p:nvSpPr>
          <p:cNvPr id="5" name="矩形 4"/>
          <p:cNvSpPr/>
          <p:nvPr/>
        </p:nvSpPr>
        <p:spPr>
          <a:xfrm>
            <a:off x="5664930" y="2715538"/>
            <a:ext cx="11481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半成品</a:t>
            </a:r>
            <a:r>
              <a:rPr lang="en-US" altLang="zh-CN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/</a:t>
            </a:r>
          </a:p>
          <a:p>
            <a:pPr algn="ctr" eaLnBrk="1" hangingPunct="1">
              <a:buClr>
                <a:srgbClr val="292929"/>
              </a:buClr>
            </a:pPr>
            <a:r>
              <a: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部件预测的能力</a:t>
            </a:r>
          </a:p>
        </p:txBody>
      </p:sp>
      <p:sp>
        <p:nvSpPr>
          <p:cNvPr id="7" name="矩形 6"/>
          <p:cNvSpPr/>
          <p:nvPr/>
        </p:nvSpPr>
        <p:spPr>
          <a:xfrm>
            <a:off x="8529234" y="2067892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订单准确完工率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08056" y="3120996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半成品预测准确率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49294" y="3097505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订单准时开工率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49906" y="4159068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工单材料齐套率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075089" y="4164991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工单急单降低率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9294" y="5225334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材料进货及时率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80966" y="5222926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订单变更降低率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55324" y="4172915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成品预测准确率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46323" y="6269052"/>
            <a:ext cx="11272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zh-CN" altLang="en-US" sz="1050" ker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物料计划及时性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22401" y="6274946"/>
            <a:ext cx="11833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buClr>
                <a:srgbClr val="292929"/>
              </a:buClr>
            </a:pPr>
            <a:r>
              <a:rPr lang="en-US" altLang="zh-CN" sz="1050" ker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BOM</a:t>
            </a:r>
            <a:r>
              <a:rPr lang="zh-CN" altLang="en-US" sz="1050" kern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变更降低率</a:t>
            </a:r>
            <a:endParaRPr lang="en-US" altLang="zh-CN" sz="1050" kern="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zh-CN" altLang="en-US" dirty="0" smtClean="0"/>
              <a:t>方法：</a:t>
            </a:r>
            <a:r>
              <a:rPr lang="zh-TW" altLang="en-US" dirty="0" smtClean="0"/>
              <a:t>指标</a:t>
            </a:r>
            <a:r>
              <a:rPr lang="zh-TW" altLang="en-US" dirty="0"/>
              <a:t>树</a:t>
            </a:r>
            <a:r>
              <a:rPr lang="en-US" altLang="zh-TW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TW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建立管理能力与</a:t>
            </a:r>
            <a:r>
              <a:rPr lang="en-US" altLang="zh-TW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KPI</a:t>
            </a:r>
            <a:r>
              <a:rPr lang="zh-TW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的关联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/>
          <p:nvPr/>
        </p:nvSpPr>
        <p:spPr>
          <a:xfrm>
            <a:off x="1479683" y="825634"/>
            <a:ext cx="4332893" cy="7112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base">
              <a:spcAft>
                <a:spcPct val="0"/>
              </a:spcAft>
              <a:defRPr/>
            </a:pPr>
            <a:endParaRPr kumimoji="1" lang="zh-TW" altLang="en-US" sz="2400" b="1" kern="0" dirty="0">
              <a:latin typeface="+mj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全程价值服务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200483" y="1297221"/>
            <a:ext cx="11655094" cy="5367893"/>
            <a:chOff x="1531125" y="1318775"/>
            <a:chExt cx="9144000" cy="5367893"/>
          </a:xfrm>
        </p:grpSpPr>
        <p:sp>
          <p:nvSpPr>
            <p:cNvPr id="44" name="矩形 43"/>
            <p:cNvSpPr/>
            <p:nvPr/>
          </p:nvSpPr>
          <p:spPr>
            <a:xfrm>
              <a:off x="1531125" y="5562924"/>
              <a:ext cx="9144000" cy="1123744"/>
            </a:xfrm>
            <a:prstGeom prst="rect">
              <a:avLst/>
            </a:prstGeom>
            <a:gradFill>
              <a:gsLst>
                <a:gs pos="100000">
                  <a:srgbClr val="FCFADC"/>
                </a:gs>
                <a:gs pos="0">
                  <a:schemeClr val="bg1"/>
                </a:gs>
              </a:gsLst>
              <a:lin ang="5400000" scaled="1"/>
            </a:gradFill>
            <a:ln w="3175">
              <a:solidFill>
                <a:srgbClr val="FFC00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 algn="ctr">
                <a:buFont typeface="Wingdings" charset="2"/>
                <a:buChar char="ü"/>
              </a:pP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2897253" y="5553326"/>
              <a:ext cx="5929828" cy="1126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272B"/>
                  </a:solidFill>
                  <a:latin typeface="+mj-ea"/>
                  <a:ea typeface="+mj-ea"/>
                </a:rPr>
                <a:t>搭建营运监控系统，实现透明化管理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rgbClr val="FF272B"/>
                  </a:solidFill>
                  <a:latin typeface="+mj-ea"/>
                  <a:ea typeface="+mj-ea"/>
                </a:rPr>
                <a:t>推动管理议题精进，提升经营效益</a:t>
              </a:r>
              <a:endParaRPr lang="zh-TW" altLang="en-US" sz="2800" b="1" dirty="0">
                <a:solidFill>
                  <a:srgbClr val="FF272B"/>
                </a:solidFill>
                <a:latin typeface="+mj-ea"/>
                <a:ea typeface="+mj-ea"/>
              </a:endParaRP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733682" y="4461598"/>
              <a:ext cx="8525090" cy="1601934"/>
              <a:chOff x="4482861" y="4439368"/>
              <a:chExt cx="8525090" cy="1601934"/>
            </a:xfrm>
          </p:grpSpPr>
          <p:grpSp>
            <p:nvGrpSpPr>
              <p:cNvPr id="34" name="群組 33"/>
              <p:cNvGrpSpPr/>
              <p:nvPr/>
            </p:nvGrpSpPr>
            <p:grpSpPr>
              <a:xfrm>
                <a:off x="4482861" y="4439368"/>
                <a:ext cx="2133139" cy="1569660"/>
                <a:chOff x="134966" y="3404786"/>
                <a:chExt cx="2133139" cy="1569660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34966" y="3404786"/>
                  <a:ext cx="720069" cy="1569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9600" b="1" dirty="0">
                      <a:solidFill>
                        <a:srgbClr val="AED3FF"/>
                      </a:solidFill>
                      <a:latin typeface="+mj-ea"/>
                      <a:ea typeface="+mj-ea"/>
                      <a:cs typeface="Arial Unicode MS" pitchFamily="34" charset="-120"/>
                    </a:rPr>
                    <a:t>‟</a:t>
                  </a:r>
                  <a:endParaRPr lang="zh-TW" altLang="en-US" sz="9600" b="1" dirty="0">
                    <a:solidFill>
                      <a:srgbClr val="AED3FF"/>
                    </a:solidFill>
                    <a:latin typeface="+mj-ea"/>
                    <a:ea typeface="+mj-ea"/>
                    <a:cs typeface="Arial Unicode MS" pitchFamily="34" charset="-120"/>
                  </a:endParaRPr>
                </a:p>
              </p:txBody>
            </p:sp>
            <p:sp>
              <p:nvSpPr>
                <p:cNvPr id="33" name="文字方塊 32"/>
                <p:cNvSpPr txBox="1"/>
                <p:nvPr/>
              </p:nvSpPr>
              <p:spPr>
                <a:xfrm>
                  <a:off x="713567" y="3828535"/>
                  <a:ext cx="15545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</a:rPr>
                    <a:t>诊断</a:t>
                  </a:r>
                  <a:r>
                    <a:rPr lang="zh-CN" altLang="en-US" sz="2400" b="1" dirty="0" smtClean="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规划</a:t>
                  </a:r>
                  <a:endParaRPr lang="zh-TW" altLang="en-US" sz="2400" b="1" dirty="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35" name="群組 34"/>
              <p:cNvGrpSpPr/>
              <p:nvPr/>
            </p:nvGrpSpPr>
            <p:grpSpPr>
              <a:xfrm>
                <a:off x="6616000" y="4465406"/>
                <a:ext cx="2102946" cy="1569660"/>
                <a:chOff x="-183881" y="3938655"/>
                <a:chExt cx="2102946" cy="1569660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-183881" y="3938655"/>
                  <a:ext cx="720069" cy="1569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9600" b="1" dirty="0">
                      <a:solidFill>
                        <a:srgbClr val="AED3FF"/>
                      </a:solidFill>
                      <a:latin typeface="+mj-ea"/>
                      <a:ea typeface="+mj-ea"/>
                      <a:cs typeface="Arial Unicode MS" pitchFamily="34" charset="-120"/>
                    </a:rPr>
                    <a:t>‟</a:t>
                  </a:r>
                  <a:endParaRPr lang="zh-TW" altLang="en-US" sz="9600" b="1" dirty="0">
                    <a:solidFill>
                      <a:srgbClr val="AED3FF"/>
                    </a:solidFill>
                    <a:latin typeface="+mj-ea"/>
                    <a:ea typeface="+mj-ea"/>
                    <a:cs typeface="Arial Unicode MS" pitchFamily="34" charset="-120"/>
                  </a:endParaRPr>
                </a:p>
              </p:txBody>
            </p:sp>
            <p:sp>
              <p:nvSpPr>
                <p:cNvPr id="37" name="文字方塊 36"/>
                <p:cNvSpPr txBox="1"/>
                <p:nvPr/>
              </p:nvSpPr>
              <p:spPr>
                <a:xfrm>
                  <a:off x="411154" y="4335617"/>
                  <a:ext cx="1507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</a:rPr>
                    <a:t>蓝图</a:t>
                  </a:r>
                  <a:r>
                    <a:rPr lang="zh-CN" altLang="en-US" sz="2400" b="1" dirty="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实现</a:t>
                  </a:r>
                  <a:endParaRPr lang="zh-TW" altLang="en-US" sz="2400" b="1" dirty="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38" name="群組 37"/>
              <p:cNvGrpSpPr/>
              <p:nvPr/>
            </p:nvGrpSpPr>
            <p:grpSpPr>
              <a:xfrm>
                <a:off x="8553683" y="4465229"/>
                <a:ext cx="2037657" cy="1569660"/>
                <a:chOff x="-183881" y="3938649"/>
                <a:chExt cx="2037657" cy="156966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-183881" y="3938649"/>
                  <a:ext cx="720069" cy="1569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zh-TW" sz="9600" b="1" dirty="0">
                      <a:solidFill>
                        <a:srgbClr val="AED3FF"/>
                      </a:solidFill>
                      <a:latin typeface="+mj-ea"/>
                      <a:ea typeface="+mj-ea"/>
                      <a:cs typeface="Arial Unicode MS" pitchFamily="34" charset="-120"/>
                    </a:rPr>
                    <a:t>‟</a:t>
                  </a:r>
                  <a:endParaRPr lang="zh-TW" altLang="en-US" sz="9600" b="1" dirty="0">
                    <a:solidFill>
                      <a:srgbClr val="AED3FF"/>
                    </a:solidFill>
                    <a:latin typeface="+mj-ea"/>
                    <a:ea typeface="+mj-ea"/>
                    <a:cs typeface="Arial Unicode MS" pitchFamily="34" charset="-120"/>
                  </a:endParaRPr>
                </a:p>
              </p:txBody>
            </p:sp>
            <p:sp>
              <p:nvSpPr>
                <p:cNvPr id="40" name="文字方塊 39"/>
                <p:cNvSpPr txBox="1"/>
                <p:nvPr/>
              </p:nvSpPr>
              <p:spPr>
                <a:xfrm>
                  <a:off x="411154" y="4335617"/>
                  <a:ext cx="14426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</a:rPr>
                    <a:t>效益</a:t>
                  </a:r>
                  <a:r>
                    <a:rPr lang="zh-CN" altLang="en-US" sz="2400" b="1" dirty="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跟踪</a:t>
                  </a:r>
                  <a:endParaRPr lang="zh-TW" altLang="en-US" sz="2400" b="1" dirty="0">
                    <a:solidFill>
                      <a:srgbClr val="FF0000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1" name="矩形 40"/>
              <p:cNvSpPr/>
              <p:nvPr/>
            </p:nvSpPr>
            <p:spPr>
              <a:xfrm>
                <a:off x="10856191" y="4471642"/>
                <a:ext cx="720069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TW" sz="9600" b="1" dirty="0">
                    <a:solidFill>
                      <a:srgbClr val="AED3FF"/>
                    </a:solidFill>
                    <a:latin typeface="+mj-ea"/>
                    <a:ea typeface="+mj-ea"/>
                    <a:cs typeface="Arial Unicode MS" pitchFamily="34" charset="-120"/>
                  </a:rPr>
                  <a:t>‟</a:t>
                </a:r>
                <a:endParaRPr lang="zh-TW" altLang="en-US" sz="9600" b="1" dirty="0">
                  <a:solidFill>
                    <a:srgbClr val="AED3FF"/>
                  </a:solidFill>
                  <a:latin typeface="+mj-ea"/>
                  <a:ea typeface="+mj-ea"/>
                  <a:cs typeface="Arial Unicode MS" pitchFamily="34" charset="-120"/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11451226" y="4834744"/>
                <a:ext cx="15567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E41908"/>
                    </a:solidFill>
                    <a:latin typeface="+mj-ea"/>
                    <a:ea typeface="+mj-ea"/>
                  </a:rPr>
                  <a:t>精进</a:t>
                </a:r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管理</a:t>
                </a:r>
                <a:endParaRPr lang="zh-TW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1694025" y="1318775"/>
              <a:ext cx="8981100" cy="3355897"/>
              <a:chOff x="1694025" y="1597357"/>
              <a:chExt cx="8981100" cy="3355897"/>
            </a:xfrm>
          </p:grpSpPr>
          <p:cxnSp>
            <p:nvCxnSpPr>
              <p:cNvPr id="25" name="直線接點 24"/>
              <p:cNvCxnSpPr/>
              <p:nvPr/>
            </p:nvCxnSpPr>
            <p:spPr>
              <a:xfrm>
                <a:off x="1733682" y="3297868"/>
                <a:ext cx="1879600" cy="0"/>
              </a:xfrm>
              <a:prstGeom prst="line">
                <a:avLst/>
              </a:prstGeom>
              <a:ln w="38100">
                <a:solidFill>
                  <a:srgbClr val="C4D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>
              <a:xfrm>
                <a:off x="4189015" y="2722134"/>
                <a:ext cx="3888000" cy="0"/>
              </a:xfrm>
              <a:prstGeom prst="line">
                <a:avLst/>
              </a:prstGeom>
              <a:ln w="38100">
                <a:solidFill>
                  <a:srgbClr val="C4D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cxnSpLocks/>
              </p:cNvCxnSpPr>
              <p:nvPr/>
            </p:nvCxnSpPr>
            <p:spPr>
              <a:xfrm flipV="1">
                <a:off x="8107012" y="2146400"/>
                <a:ext cx="394287" cy="563081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>
                <a:off x="8501299" y="2146400"/>
                <a:ext cx="1879600" cy="0"/>
              </a:xfrm>
              <a:prstGeom prst="line">
                <a:avLst/>
              </a:prstGeom>
              <a:ln w="38100">
                <a:solidFill>
                  <a:srgbClr val="C4DE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 flipV="1">
                <a:off x="3594141" y="3286829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>
                <a:cxnSpLocks/>
              </p:cNvCxnSpPr>
              <p:nvPr/>
            </p:nvCxnSpPr>
            <p:spPr>
              <a:xfrm flipV="1">
                <a:off x="8113165" y="2709652"/>
                <a:ext cx="0" cy="187257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>
                <a:cxnSpLocks/>
              </p:cNvCxnSpPr>
              <p:nvPr/>
            </p:nvCxnSpPr>
            <p:spPr>
              <a:xfrm flipV="1">
                <a:off x="3624798" y="2695875"/>
                <a:ext cx="575733" cy="575734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手繪多邊形: 圖案 56"/>
              <p:cNvSpPr/>
              <p:nvPr/>
            </p:nvSpPr>
            <p:spPr>
              <a:xfrm>
                <a:off x="1855056" y="2716542"/>
                <a:ext cx="1675677" cy="470903"/>
              </a:xfrm>
              <a:prstGeom prst="round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accent1">
                      <a:tint val="15000"/>
                      <a:satMod val="350000"/>
                    </a:schemeClr>
                  </a:gs>
                </a:gsLst>
              </a:gradFill>
              <a:ln>
                <a:solidFill>
                  <a:srgbClr val="B3E2FF"/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kumimoji="1" lang="zh-CN" altLang="en-US" dirty="0" smtClean="0">
                    <a:solidFill>
                      <a:schemeClr val="tx1"/>
                    </a:solidFill>
                  </a:rPr>
                  <a:t>价值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</a:rPr>
                  <a:t>销售</a:t>
                </a:r>
                <a:endParaRPr kumimoji="1" lang="zh-TW" alt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手繪多邊形: 圖案 58"/>
              <p:cNvSpPr/>
              <p:nvPr/>
            </p:nvSpPr>
            <p:spPr>
              <a:xfrm>
                <a:off x="4429172" y="2104221"/>
                <a:ext cx="3341285" cy="470903"/>
              </a:xfrm>
              <a:prstGeom prst="round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accent1">
                      <a:tint val="15000"/>
                      <a:satMod val="350000"/>
                    </a:schemeClr>
                  </a:gs>
                </a:gsLst>
              </a:gradFill>
              <a:ln>
                <a:solidFill>
                  <a:srgbClr val="B3E2FF"/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价值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</a:rPr>
                  <a:t>交付</a:t>
                </a:r>
                <a:endParaRPr kumimoji="1" lang="zh-TW" alt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手繪多邊形: 圖案 60"/>
              <p:cNvSpPr/>
              <p:nvPr/>
            </p:nvSpPr>
            <p:spPr>
              <a:xfrm>
                <a:off x="8645760" y="1597357"/>
                <a:ext cx="1662233" cy="470903"/>
              </a:xfrm>
              <a:prstGeom prst="round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accent1">
                      <a:tint val="15000"/>
                      <a:satMod val="350000"/>
                    </a:schemeClr>
                  </a:gs>
                </a:gsLst>
              </a:gradFill>
              <a:ln>
                <a:solidFill>
                  <a:srgbClr val="B3E2FF"/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价值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</a:rPr>
                  <a:t>服务</a:t>
                </a:r>
                <a:endParaRPr kumimoji="1" lang="zh-TW" alt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809219" y="3361684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u="sng" dirty="0">
                    <a:ln w="11430"/>
                    <a:solidFill>
                      <a:srgbClr val="C00000"/>
                    </a:solidFill>
                    <a:latin typeface="+mj-ea"/>
                    <a:ea typeface="+mj-ea"/>
                  </a:rPr>
                  <a:t>聚焦管理议题</a:t>
                </a:r>
                <a:endParaRPr kumimoji="1" lang="en-US" altLang="zh-CN" u="sng" dirty="0">
                  <a:ln w="11430"/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174117" y="2770386"/>
                <a:ext cx="1569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u="sng" dirty="0" smtClean="0">
                    <a:ln w="11430"/>
                    <a:solidFill>
                      <a:srgbClr val="00B050"/>
                    </a:solidFill>
                    <a:latin typeface="+mj-ea"/>
                    <a:ea typeface="+mj-ea"/>
                  </a:rPr>
                  <a:t>蓝图规划实施</a:t>
                </a:r>
                <a:endParaRPr kumimoji="1" lang="zh-TW" altLang="en-US" sz="2000" b="1" u="sng" dirty="0">
                  <a:ln w="11430"/>
                  <a:solidFill>
                    <a:srgbClr val="00B05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6155372" y="2770386"/>
                <a:ext cx="1569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u="sng" dirty="0">
                    <a:ln w="11430"/>
                    <a:solidFill>
                      <a:srgbClr val="00B050"/>
                    </a:solidFill>
                    <a:latin typeface="+mj-ea"/>
                    <a:ea typeface="+mj-ea"/>
                  </a:rPr>
                  <a:t>实现阶段效益</a:t>
                </a:r>
                <a:endParaRPr lang="en-US" altLang="zh-TW" u="sng" dirty="0">
                  <a:ln w="11430"/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8421237" y="2224541"/>
                <a:ext cx="2148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u="sng" dirty="0" smtClean="0">
                    <a:ln w="11430"/>
                    <a:solidFill>
                      <a:srgbClr val="0000CC"/>
                    </a:solidFill>
                    <a:latin typeface="+mj-ea"/>
                    <a:ea typeface="+mj-ea"/>
                  </a:rPr>
                  <a:t>持续管理精进</a:t>
                </a:r>
                <a:r>
                  <a:rPr lang="en-US" altLang="zh-CN" u="sng" dirty="0" smtClean="0">
                    <a:ln w="11430"/>
                    <a:solidFill>
                      <a:srgbClr val="0000CC"/>
                    </a:solidFill>
                    <a:latin typeface="+mj-ea"/>
                    <a:ea typeface="+mj-ea"/>
                  </a:rPr>
                  <a:t>&amp;</a:t>
                </a:r>
                <a:r>
                  <a:rPr lang="zh-CN" altLang="en-US" u="sng" dirty="0" smtClean="0">
                    <a:ln w="11430"/>
                    <a:solidFill>
                      <a:srgbClr val="0000CC"/>
                    </a:solidFill>
                    <a:latin typeface="+mj-ea"/>
                    <a:ea typeface="+mj-ea"/>
                  </a:rPr>
                  <a:t>经营优化</a:t>
                </a:r>
                <a:endParaRPr lang="en-US" altLang="zh-TW" u="sng" dirty="0">
                  <a:ln w="11430"/>
                  <a:solidFill>
                    <a:srgbClr val="0000CC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694025" y="3740614"/>
                <a:ext cx="2284132" cy="1212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10800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Arial" pitchFamily="34" charset="0"/>
                  <a:buChar char="•"/>
                  <a:defRPr/>
                </a:pPr>
                <a:r>
                  <a:rPr lang="zh-TW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高阶访谈</a:t>
                </a:r>
                <a:r>
                  <a:rPr lang="zh-TW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调研</a:t>
                </a:r>
                <a:endParaRPr lang="en-US" altLang="zh-TW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 marL="285750" indent="-10800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Arial" pitchFamily="34" charset="0"/>
                  <a:buChar char="•"/>
                  <a:defRPr/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管理流程诊断</a:t>
                </a:r>
                <a:endPara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 marL="571500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.AppleSystemUIFont" charset="-120"/>
                  <a:buChar char="­"/>
                  <a:defRPr/>
                </a:pPr>
                <a:r>
                  <a:rPr lang="zh-CN" altLang="en-US" sz="1400" dirty="0" smtClean="0">
                    <a:solidFill>
                      <a:srgbClr val="6EAFFF"/>
                    </a:solidFill>
                    <a:latin typeface="+mj-ea"/>
                    <a:ea typeface="+mj-ea"/>
                  </a:rPr>
                  <a:t>数据诊断</a:t>
                </a:r>
                <a:endParaRPr lang="en-US" altLang="zh-TW" sz="1400" dirty="0">
                  <a:solidFill>
                    <a:srgbClr val="6EAFFF"/>
                  </a:solidFill>
                  <a:latin typeface="+mj-ea"/>
                  <a:ea typeface="+mj-ea"/>
                </a:endParaRPr>
              </a:p>
              <a:p>
                <a:pPr marL="571500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.AppleSystemUIFont" charset="-120"/>
                  <a:buChar char="­"/>
                  <a:defRPr/>
                </a:pPr>
                <a:r>
                  <a:rPr lang="zh-CN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瓶颈分析</a:t>
                </a:r>
                <a:endParaRPr lang="zh-TW" altLang="en-US" sz="1400" dirty="0">
                  <a:solidFill>
                    <a:srgbClr val="6EA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3763899" y="3512307"/>
                <a:ext cx="1973764" cy="1428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10800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</a:rPr>
                  <a:t>深入</a:t>
                </a:r>
                <a:r>
                  <a:rPr lang="zh-TW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</a:rPr>
                  <a:t>分析</a:t>
                </a:r>
                <a:r>
                  <a:rPr lang="zh-TW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</a:rPr>
                  <a:t>关键流程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</a:rPr>
                  <a:t>、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细化优化解决方案</a:t>
                </a:r>
                <a:endPara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 marL="571500" lvl="1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.AppleSystemUIFont" charset="-120"/>
                  <a:buChar char="­"/>
                  <a:defRPr/>
                </a:pPr>
                <a:r>
                  <a:rPr lang="zh-CN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流程重新设计</a:t>
                </a:r>
                <a:endParaRPr lang="en-US" altLang="zh-CN" sz="1400" dirty="0">
                  <a:solidFill>
                    <a:srgbClr val="6EAFFF"/>
                  </a:solidFill>
                  <a:latin typeface="+mj-ea"/>
                  <a:ea typeface="+mj-ea"/>
                </a:endParaRPr>
              </a:p>
              <a:p>
                <a:pPr marL="571500" lvl="1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.AppleSystemUIFont" charset="-120"/>
                  <a:buChar char="­"/>
                  <a:defRPr/>
                </a:pPr>
                <a:r>
                  <a:rPr lang="zh-CN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监控</a:t>
                </a:r>
                <a:r>
                  <a:rPr lang="zh-TW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指标</a:t>
                </a:r>
                <a:r>
                  <a:rPr lang="zh-CN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布建</a:t>
                </a:r>
                <a:endParaRPr lang="zh-TW" altLang="en-US" sz="1400" dirty="0">
                  <a:solidFill>
                    <a:srgbClr val="6EAFFF"/>
                  </a:solidFill>
                  <a:latin typeface="+mj-ea"/>
                  <a:ea typeface="+mj-ea"/>
                </a:endParaRPr>
              </a:p>
              <a:p>
                <a:pPr marL="285750" indent="-10800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Arial" pitchFamily="34" charset="0"/>
                  <a:buChar char="•"/>
                </a:pPr>
                <a:endPara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879640" y="3512307"/>
                <a:ext cx="2097972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10800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评估和追踪管理效益，调整和优化</a:t>
                </a:r>
                <a:r>
                  <a:rPr lang="zh-TW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行动</a:t>
                </a:r>
                <a:r>
                  <a:rPr lang="zh-TW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方案</a:t>
                </a:r>
                <a:endPara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 marL="571500" lvl="1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.AppleSystemUIFont" charset="-120"/>
                  <a:buChar char="­"/>
                  <a:defRPr/>
                </a:pPr>
                <a:r>
                  <a:rPr lang="zh-TW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指标</a:t>
                </a:r>
                <a:r>
                  <a:rPr lang="zh-CN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体系产出</a:t>
                </a:r>
                <a:endParaRPr lang="en-US" altLang="zh-TW" sz="1400" dirty="0">
                  <a:solidFill>
                    <a:srgbClr val="6EAFFF"/>
                  </a:solidFill>
                  <a:latin typeface="+mj-ea"/>
                  <a:ea typeface="+mj-ea"/>
                </a:endParaRPr>
              </a:p>
              <a:p>
                <a:pPr marL="571500" lvl="1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.AppleSystemUIFont" charset="-120"/>
                  <a:buChar char="­"/>
                  <a:defRPr/>
                </a:pPr>
                <a:r>
                  <a:rPr lang="zh-CN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改善行动检讨</a:t>
                </a:r>
                <a:endParaRPr lang="en-US" altLang="zh-TW" sz="1400" dirty="0">
                  <a:solidFill>
                    <a:srgbClr val="6EA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8207072" y="2889241"/>
                <a:ext cx="2468053" cy="1686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10800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Arial" pitchFamily="34" charset="0"/>
                  <a:buChar char="•"/>
                </a:pPr>
                <a:r>
                  <a:rPr lang="zh-TW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核心能力的持续优化分析</a:t>
                </a:r>
                <a:r>
                  <a:rPr lang="zh-TW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及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建议</a:t>
                </a:r>
                <a:endPara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 marL="285750" indent="-10800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新能力新议题的发掘、研讨与评估</a:t>
                </a:r>
                <a:endPara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pPr marL="571500" lvl="1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.AppleSystemUIFont" charset="-120"/>
                  <a:buChar char="­"/>
                  <a:defRPr/>
                </a:pPr>
                <a:r>
                  <a:rPr lang="zh-CN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运营体系持续监控</a:t>
                </a:r>
                <a:endParaRPr lang="en-US" altLang="zh-CN" sz="1400" dirty="0">
                  <a:solidFill>
                    <a:srgbClr val="6EAFFF"/>
                  </a:solidFill>
                  <a:latin typeface="+mj-ea"/>
                  <a:ea typeface="+mj-ea"/>
                </a:endParaRPr>
              </a:p>
              <a:p>
                <a:pPr marL="571500" lvl="1" indent="-28575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bg1">
                      <a:lumMod val="75000"/>
                    </a:schemeClr>
                  </a:buClr>
                  <a:buFont typeface=".AppleSystemUIFont" charset="-120"/>
                  <a:buChar char="­"/>
                  <a:defRPr/>
                </a:pPr>
                <a:r>
                  <a:rPr lang="zh-CN" altLang="en-US" sz="1400" dirty="0">
                    <a:solidFill>
                      <a:srgbClr val="6EAFFF"/>
                    </a:solidFill>
                    <a:latin typeface="+mj-ea"/>
                    <a:ea typeface="+mj-ea"/>
                  </a:rPr>
                  <a:t>管理</a:t>
                </a:r>
                <a:r>
                  <a:rPr lang="zh-CN" altLang="en-US" sz="1400" dirty="0" smtClean="0">
                    <a:solidFill>
                      <a:srgbClr val="6EAFFF"/>
                    </a:solidFill>
                    <a:latin typeface="+mj-ea"/>
                    <a:ea typeface="+mj-ea"/>
                  </a:rPr>
                  <a:t>议题监测识别</a:t>
                </a:r>
                <a:endParaRPr lang="zh-TW" altLang="en-US" sz="1400" dirty="0">
                  <a:solidFill>
                    <a:srgbClr val="6EAFFF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175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0" y="2583541"/>
            <a:ext cx="12192000" cy="398235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prstDash val="dash"/>
          </a:ln>
          <a:effectLst>
            <a:outerShdw blurRad="76200" dist="50800" dir="16200000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价值销售，帮助企业制订信息化的目标</a:t>
            </a:r>
            <a:endParaRPr kumimoji="1" lang="zh-CN" altLang="en-US" dirty="0"/>
          </a:p>
        </p:txBody>
      </p:sp>
      <p:grpSp>
        <p:nvGrpSpPr>
          <p:cNvPr id="47" name="组 46"/>
          <p:cNvGrpSpPr/>
          <p:nvPr/>
        </p:nvGrpSpPr>
        <p:grpSpPr>
          <a:xfrm>
            <a:off x="478337" y="2743200"/>
            <a:ext cx="11462559" cy="3998380"/>
            <a:chOff x="478337" y="1821445"/>
            <a:chExt cx="11462559" cy="4920136"/>
          </a:xfrm>
        </p:grpSpPr>
        <p:grpSp>
          <p:nvGrpSpPr>
            <p:cNvPr id="3" name="组 2"/>
            <p:cNvGrpSpPr/>
            <p:nvPr/>
          </p:nvGrpSpPr>
          <p:grpSpPr>
            <a:xfrm>
              <a:off x="1054338" y="2107308"/>
              <a:ext cx="4176000" cy="356419"/>
              <a:chOff x="1776001" y="2171300"/>
              <a:chExt cx="4176000" cy="356419"/>
            </a:xfrm>
          </p:grpSpPr>
          <p:sp>
            <p:nvSpPr>
              <p:cNvPr id="4" name="TextBox 29"/>
              <p:cNvSpPr txBox="1"/>
              <p:nvPr/>
            </p:nvSpPr>
            <p:spPr>
              <a:xfrm>
                <a:off x="1776001" y="2180232"/>
                <a:ext cx="1224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cs typeface="微软雅黑"/>
                  </a:rPr>
                  <a:t>Step1</a:t>
                </a:r>
                <a:endParaRPr lang="zh-CN" altLang="en-US" sz="1600" dirty="0">
                  <a:solidFill>
                    <a:prstClr val="white">
                      <a:lumMod val="50000"/>
                    </a:prstClr>
                  </a:solidFill>
                  <a:cs typeface="微软雅黑"/>
                </a:endParaRPr>
              </a:p>
            </p:txBody>
          </p:sp>
          <p:grpSp>
            <p:nvGrpSpPr>
              <p:cNvPr id="5" name="组合 2"/>
              <p:cNvGrpSpPr/>
              <p:nvPr/>
            </p:nvGrpSpPr>
            <p:grpSpPr>
              <a:xfrm>
                <a:off x="2496000" y="2171300"/>
                <a:ext cx="426772" cy="356419"/>
                <a:chOff x="-2695532" y="1507427"/>
                <a:chExt cx="2419269" cy="2020452"/>
              </a:xfrm>
            </p:grpSpPr>
            <p:sp>
              <p:nvSpPr>
                <p:cNvPr id="7" name="右箭头 6"/>
                <p:cNvSpPr/>
                <p:nvPr/>
              </p:nvSpPr>
              <p:spPr bwMode="auto">
                <a:xfrm>
                  <a:off x="-2140044" y="1507427"/>
                  <a:ext cx="1863781" cy="2020452"/>
                </a:xfrm>
                <a:prstGeom prst="rightArrow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  <a:prstDash val="sysDot"/>
                  <a:headEnd/>
                  <a:tailEnd type="oval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zh-CN" altLang="en-US" sz="1600" dirty="0">
                    <a:solidFill>
                      <a:prstClr val="black"/>
                    </a:solidFill>
                    <a:cs typeface="微软雅黑"/>
                  </a:endParaRPr>
                </a:p>
              </p:txBody>
            </p:sp>
            <p:cxnSp>
              <p:nvCxnSpPr>
                <p:cNvPr id="8" name="直接连接符 31"/>
                <p:cNvCxnSpPr/>
                <p:nvPr/>
              </p:nvCxnSpPr>
              <p:spPr>
                <a:xfrm>
                  <a:off x="-2412776" y="2027799"/>
                  <a:ext cx="2561" cy="991803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40"/>
                <p:cNvCxnSpPr/>
                <p:nvPr/>
              </p:nvCxnSpPr>
              <p:spPr>
                <a:xfrm>
                  <a:off x="-2695532" y="2027799"/>
                  <a:ext cx="0" cy="993600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矩形 5"/>
              <p:cNvSpPr/>
              <p:nvPr/>
            </p:nvSpPr>
            <p:spPr>
              <a:xfrm>
                <a:off x="3000001" y="2186326"/>
                <a:ext cx="29520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kumimoji="1" lang="zh-CN" altLang="en-US" sz="1600" dirty="0">
                    <a:solidFill>
                      <a:prstClr val="black"/>
                    </a:solidFill>
                  </a:rPr>
                  <a:t>通过高阶访谈，聚焦经营议题</a:t>
                </a:r>
                <a:endParaRPr kumimoji="1" lang="en-US" altLang="zh-CN" sz="1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直角三角形 9"/>
            <p:cNvSpPr/>
            <p:nvPr/>
          </p:nvSpPr>
          <p:spPr bwMode="auto">
            <a:xfrm>
              <a:off x="478337" y="1821445"/>
              <a:ext cx="2112712" cy="4920136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ot"/>
              <a:headEnd/>
              <a:tailEnd type="oval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zh-CN" altLang="en-US" dirty="0">
                <a:solidFill>
                  <a:prstClr val="black"/>
                </a:solidFill>
                <a:cs typeface="微软雅黑"/>
              </a:endParaRPr>
            </a:p>
          </p:txBody>
        </p:sp>
        <p:cxnSp>
          <p:nvCxnSpPr>
            <p:cNvPr id="11" name="直接箭头连接符 126"/>
            <p:cNvCxnSpPr/>
            <p:nvPr/>
          </p:nvCxnSpPr>
          <p:spPr>
            <a:xfrm>
              <a:off x="611143" y="1908067"/>
              <a:ext cx="2066595" cy="475143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052"/>
            <p:cNvSpPr txBox="1"/>
            <p:nvPr/>
          </p:nvSpPr>
          <p:spPr>
            <a:xfrm>
              <a:off x="556986" y="4003687"/>
              <a:ext cx="229381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200000"/>
                </a:lnSpc>
              </a:pPr>
              <a:r>
                <a:rPr lang="en-US" altLang="zh-CN" sz="2400" b="1" dirty="0">
                  <a:solidFill>
                    <a:prstClr val="white">
                      <a:lumMod val="75000"/>
                    </a:prstClr>
                  </a:solidFill>
                  <a:cs typeface="微软雅黑"/>
                </a:rPr>
                <a:t>Step</a:t>
              </a:r>
            </a:p>
            <a:p>
              <a:pPr defTabSz="457200">
                <a:lnSpc>
                  <a:spcPct val="200000"/>
                </a:lnSpc>
              </a:pPr>
              <a:r>
                <a:rPr lang="en-US" altLang="zh-CN" sz="2400" b="1" dirty="0">
                  <a:solidFill>
                    <a:prstClr val="white">
                      <a:lumMod val="75000"/>
                    </a:prstClr>
                  </a:solidFill>
                  <a:cs typeface="微软雅黑"/>
                </a:rPr>
                <a:t>   By    </a:t>
              </a:r>
            </a:p>
            <a:p>
              <a:pPr defTabSz="457200">
                <a:lnSpc>
                  <a:spcPct val="200000"/>
                </a:lnSpc>
              </a:pPr>
              <a:r>
                <a:rPr lang="en-US" altLang="zh-CN" sz="2400" b="1" dirty="0">
                  <a:solidFill>
                    <a:prstClr val="white">
                      <a:lumMod val="75000"/>
                    </a:prstClr>
                  </a:solidFill>
                  <a:cs typeface="微软雅黑"/>
                </a:rPr>
                <a:t>    Step</a:t>
              </a:r>
              <a:endParaRPr lang="zh-CN" altLang="en-US" sz="2400" b="1" dirty="0">
                <a:solidFill>
                  <a:prstClr val="white">
                    <a:lumMod val="75000"/>
                  </a:prstClr>
                </a:solidFill>
                <a:cs typeface="微软雅黑"/>
              </a:endParaRPr>
            </a:p>
          </p:txBody>
        </p:sp>
        <p:grpSp>
          <p:nvGrpSpPr>
            <p:cNvPr id="13" name="组 12"/>
            <p:cNvGrpSpPr/>
            <p:nvPr/>
          </p:nvGrpSpPr>
          <p:grpSpPr>
            <a:xfrm>
              <a:off x="1340063" y="2918585"/>
              <a:ext cx="4826254" cy="356419"/>
              <a:chOff x="2061726" y="2944277"/>
              <a:chExt cx="4826254" cy="356419"/>
            </a:xfrm>
          </p:grpSpPr>
          <p:sp>
            <p:nvSpPr>
              <p:cNvPr id="14" name="TextBox 43"/>
              <p:cNvSpPr txBox="1"/>
              <p:nvPr/>
            </p:nvSpPr>
            <p:spPr>
              <a:xfrm>
                <a:off x="2061726" y="2953209"/>
                <a:ext cx="1224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cs typeface="微软雅黑"/>
                  </a:rPr>
                  <a:t>Step2</a:t>
                </a:r>
                <a:endParaRPr lang="zh-CN" altLang="en-US" sz="1600" dirty="0">
                  <a:solidFill>
                    <a:prstClr val="white">
                      <a:lumMod val="50000"/>
                    </a:prstClr>
                  </a:solidFill>
                  <a:cs typeface="微软雅黑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288000" y="2953209"/>
                <a:ext cx="359998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kumimoji="1" lang="zh-CN" altLang="en-US" sz="1600" dirty="0">
                    <a:solidFill>
                      <a:prstClr val="black"/>
                    </a:solidFill>
                  </a:rPr>
                  <a:t>运用量化指标，衡量关键能力</a:t>
                </a:r>
                <a:endParaRPr kumimoji="1" lang="en-US" altLang="zh-CN" sz="160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组合 88"/>
              <p:cNvGrpSpPr/>
              <p:nvPr/>
            </p:nvGrpSpPr>
            <p:grpSpPr>
              <a:xfrm>
                <a:off x="2784000" y="2944277"/>
                <a:ext cx="426772" cy="356419"/>
                <a:chOff x="-2695532" y="1507427"/>
                <a:chExt cx="2419269" cy="2020452"/>
              </a:xfrm>
            </p:grpSpPr>
            <p:sp>
              <p:nvSpPr>
                <p:cNvPr id="17" name="右箭头 16"/>
                <p:cNvSpPr/>
                <p:nvPr/>
              </p:nvSpPr>
              <p:spPr bwMode="auto">
                <a:xfrm>
                  <a:off x="-2140046" y="1507427"/>
                  <a:ext cx="1863783" cy="2020452"/>
                </a:xfrm>
                <a:prstGeom prst="rightArrow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  <a:prstDash val="sysDot"/>
                  <a:headEnd/>
                  <a:tailEnd type="oval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zh-CN" altLang="en-US" sz="1600" dirty="0">
                    <a:solidFill>
                      <a:prstClr val="black"/>
                    </a:solidFill>
                    <a:cs typeface="微软雅黑"/>
                  </a:endParaRPr>
                </a:p>
              </p:txBody>
            </p:sp>
            <p:cxnSp>
              <p:nvCxnSpPr>
                <p:cNvPr id="18" name="直接连接符 90"/>
                <p:cNvCxnSpPr/>
                <p:nvPr/>
              </p:nvCxnSpPr>
              <p:spPr>
                <a:xfrm>
                  <a:off x="-2412776" y="2027799"/>
                  <a:ext cx="2561" cy="991803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91"/>
                <p:cNvCxnSpPr/>
                <p:nvPr/>
              </p:nvCxnSpPr>
              <p:spPr>
                <a:xfrm>
                  <a:off x="-2695532" y="2027799"/>
                  <a:ext cx="0" cy="993600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组 19"/>
            <p:cNvGrpSpPr/>
            <p:nvPr/>
          </p:nvGrpSpPr>
          <p:grpSpPr>
            <a:xfrm>
              <a:off x="1702410" y="3691324"/>
              <a:ext cx="4607927" cy="738664"/>
              <a:chOff x="2424073" y="3573016"/>
              <a:chExt cx="4607927" cy="738664"/>
            </a:xfrm>
          </p:grpSpPr>
          <p:sp>
            <p:nvSpPr>
              <p:cNvPr id="21" name="TextBox 49"/>
              <p:cNvSpPr txBox="1"/>
              <p:nvPr/>
            </p:nvSpPr>
            <p:spPr>
              <a:xfrm>
                <a:off x="2424073" y="3773071"/>
                <a:ext cx="1224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cs typeface="微软雅黑"/>
                  </a:rPr>
                  <a:t>Step3</a:t>
                </a:r>
                <a:endParaRPr lang="zh-CN" altLang="en-US" sz="1600" dirty="0">
                  <a:solidFill>
                    <a:prstClr val="white">
                      <a:lumMod val="50000"/>
                    </a:prstClr>
                  </a:solidFill>
                  <a:cs typeface="微软雅黑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720000" y="3573016"/>
                <a:ext cx="331200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>
                  <a:lnSpc>
                    <a:spcPct val="150000"/>
                  </a:lnSpc>
                </a:pPr>
                <a:r>
                  <a:rPr lang="zh-TW" altLang="en-US" sz="1600" dirty="0">
                    <a:solidFill>
                      <a:prstClr val="black"/>
                    </a:solidFill>
                    <a:cs typeface="微软雅黑"/>
                  </a:rPr>
                  <a:t>执行流程诊断，挖掘瓶颈问题</a:t>
                </a:r>
              </a:p>
              <a:p>
                <a:pPr defTabSz="457200">
                  <a:lnSpc>
                    <a:spcPct val="150000"/>
                  </a:lnSpc>
                </a:pPr>
                <a:r>
                  <a:rPr lang="en-US" altLang="en-US" sz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现场访谈</a:t>
                </a:r>
                <a:r>
                  <a:rPr lang="en-US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 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  <a:sym typeface="Wingdings"/>
                  </a:rPr>
                  <a:t></a:t>
                </a:r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  <a:sym typeface="Wingdings"/>
                  </a:rPr>
                  <a:t> 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流程</a:t>
                </a:r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解析</a:t>
                </a:r>
                <a:r>
                  <a:rPr lang="en-US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 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  <a:sym typeface="Wingdings"/>
                  </a:rPr>
                  <a:t></a:t>
                </a:r>
                <a:r>
                  <a:rPr lang="en-US" altLang="zh-TW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  <a:sym typeface="Wingdings"/>
                  </a:rPr>
                  <a:t> </a:t>
                </a:r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  <a:sym typeface="Wingdings"/>
                  </a:rPr>
                  <a:t>关注流程效率</a:t>
                </a:r>
                <a:r>
                  <a:rPr lang="en-US" altLang="zh-CN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  <a:sym typeface="Wingdings"/>
                  </a:rPr>
                  <a:t>/</a:t>
                </a:r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  <a:sym typeface="Wingdings"/>
                  </a:rPr>
                  <a:t>效益</a:t>
                </a:r>
                <a:endPara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微软雅黑"/>
                </a:endParaRPr>
              </a:p>
            </p:txBody>
          </p:sp>
          <p:grpSp>
            <p:nvGrpSpPr>
              <p:cNvPr id="23" name="组合 92"/>
              <p:cNvGrpSpPr/>
              <p:nvPr/>
            </p:nvGrpSpPr>
            <p:grpSpPr>
              <a:xfrm>
                <a:off x="3144000" y="3764139"/>
                <a:ext cx="426772" cy="356419"/>
                <a:chOff x="-2695532" y="1507427"/>
                <a:chExt cx="2419269" cy="2020452"/>
              </a:xfrm>
            </p:grpSpPr>
            <p:sp>
              <p:nvSpPr>
                <p:cNvPr id="24" name="右箭头 23"/>
                <p:cNvSpPr/>
                <p:nvPr/>
              </p:nvSpPr>
              <p:spPr bwMode="auto">
                <a:xfrm>
                  <a:off x="-2140046" y="1507427"/>
                  <a:ext cx="1863783" cy="2020452"/>
                </a:xfrm>
                <a:prstGeom prst="rightArrow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  <a:prstDash val="sysDot"/>
                  <a:headEnd/>
                  <a:tailEnd type="oval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zh-CN" altLang="en-US" sz="1600" dirty="0">
                    <a:solidFill>
                      <a:prstClr val="black"/>
                    </a:solidFill>
                    <a:cs typeface="微软雅黑"/>
                  </a:endParaRPr>
                </a:p>
              </p:txBody>
            </p:sp>
            <p:cxnSp>
              <p:nvCxnSpPr>
                <p:cNvPr id="25" name="直接连接符 94"/>
                <p:cNvCxnSpPr/>
                <p:nvPr/>
              </p:nvCxnSpPr>
              <p:spPr>
                <a:xfrm>
                  <a:off x="-2412776" y="2027799"/>
                  <a:ext cx="2561" cy="991803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95"/>
                <p:cNvCxnSpPr/>
                <p:nvPr/>
              </p:nvCxnSpPr>
              <p:spPr>
                <a:xfrm>
                  <a:off x="-2695532" y="2027799"/>
                  <a:ext cx="0" cy="993600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组 26"/>
            <p:cNvGrpSpPr/>
            <p:nvPr/>
          </p:nvGrpSpPr>
          <p:grpSpPr>
            <a:xfrm>
              <a:off x="2029306" y="4840140"/>
              <a:ext cx="4533439" cy="1128692"/>
              <a:chOff x="2750969" y="4689000"/>
              <a:chExt cx="4533439" cy="1128692"/>
            </a:xfrm>
          </p:grpSpPr>
          <p:sp>
            <p:nvSpPr>
              <p:cNvPr id="28" name="TextBox 55"/>
              <p:cNvSpPr txBox="1"/>
              <p:nvPr/>
            </p:nvSpPr>
            <p:spPr>
              <a:xfrm>
                <a:off x="2750969" y="4697932"/>
                <a:ext cx="9207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cs typeface="微软雅黑"/>
                  </a:rPr>
                  <a:t>Step4</a:t>
                </a:r>
                <a:endParaRPr lang="zh-CN" altLang="en-US" sz="1600" dirty="0">
                  <a:solidFill>
                    <a:prstClr val="white">
                      <a:lumMod val="50000"/>
                    </a:prstClr>
                  </a:solidFill>
                  <a:cs typeface="微软雅黑"/>
                </a:endParaRPr>
              </a:p>
            </p:txBody>
          </p:sp>
          <p:sp>
            <p:nvSpPr>
              <p:cNvPr id="29" name="Text Box 17"/>
              <p:cNvSpPr txBox="1">
                <a:spLocks noChangeArrowheads="1"/>
              </p:cNvSpPr>
              <p:nvPr/>
            </p:nvSpPr>
            <p:spPr bwMode="gray">
              <a:xfrm>
                <a:off x="4008000" y="4697932"/>
                <a:ext cx="284400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gamma/>
                            <a:tint val="73725"/>
                            <a:invGamma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8398" dir="3806097" algn="ctr" rotWithShape="0">
                        <a:srgbClr val="3333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kumimoji="1" lang="zh-CN" altLang="en-US" sz="1600" dirty="0">
                    <a:solidFill>
                      <a:prstClr val="black"/>
                    </a:solidFill>
                  </a:rPr>
                  <a:t>围绕交付结果，重绘上线目标</a:t>
                </a:r>
                <a:endParaRPr kumimoji="1" lang="en-US" altLang="zh-CN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504000" y="5085184"/>
                <a:ext cx="3780408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>
                  <a:lnSpc>
                    <a:spcPct val="130000"/>
                  </a:lnSpc>
                </a:pPr>
                <a:r>
                  <a:rPr lang="zh-TW" altLang="en-US" sz="1600" dirty="0">
                    <a:solidFill>
                      <a:srgbClr val="FFC000"/>
                    </a:solidFill>
                    <a:cs typeface="微软雅黑"/>
                    <a:sym typeface="Wingdings 2"/>
                  </a:rPr>
                  <a:t>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需要建立的关键能力</a:t>
                </a:r>
                <a:r>
                  <a:rPr lang="en-US" altLang="zh-TW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  </a:t>
                </a:r>
                <a:r>
                  <a:rPr lang="en-US" altLang="zh-TW" sz="1600" dirty="0">
                    <a:solidFill>
                      <a:srgbClr val="FFC000"/>
                    </a:solidFill>
                    <a:cs typeface="微软雅黑"/>
                    <a:sym typeface="Wingdings 2"/>
                  </a:rPr>
                  <a:t></a:t>
                </a:r>
                <a:r>
                  <a:rPr lang="zh-TW" altLang="en-US" sz="16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cs typeface="微软雅黑"/>
                    <a:sym typeface="Wingdings"/>
                  </a:rPr>
                  <a:t> 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需要改变的流程及方法</a:t>
                </a:r>
                <a:r>
                  <a:rPr lang="en-US" altLang="zh-TW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 </a:t>
                </a:r>
                <a:r>
                  <a:rPr lang="zh-TW" altLang="en-US" sz="1200" dirty="0">
                    <a:solidFill>
                      <a:srgbClr val="FFC000"/>
                    </a:solidFill>
                    <a:cs typeface="微软雅黑"/>
                    <a:sym typeface="Wingdings"/>
                  </a:rPr>
                  <a:t> </a:t>
                </a:r>
                <a:endParaRPr lang="en-US" altLang="zh-TW" sz="1200" dirty="0">
                  <a:solidFill>
                    <a:srgbClr val="FFC000"/>
                  </a:solidFill>
                  <a:cs typeface="微软雅黑"/>
                  <a:sym typeface="Wingdings"/>
                </a:endParaRPr>
              </a:p>
              <a:p>
                <a:pPr defTabSz="457200">
                  <a:lnSpc>
                    <a:spcPct val="130000"/>
                  </a:lnSpc>
                </a:pPr>
                <a:r>
                  <a:rPr lang="zh-TW" altLang="en-US" sz="1600" dirty="0">
                    <a:solidFill>
                      <a:srgbClr val="FFC000"/>
                    </a:solidFill>
                    <a:cs typeface="微软雅黑"/>
                    <a:sym typeface="Wingdings 2"/>
                  </a:rPr>
                  <a:t></a:t>
                </a:r>
                <a:r>
                  <a:rPr lang="zh-TW" altLang="en-US" sz="1600" dirty="0">
                    <a:solidFill>
                      <a:srgbClr val="FFC000"/>
                    </a:solidFill>
                    <a:cs typeface="微软雅黑"/>
                    <a:sym typeface="Wingdings"/>
                  </a:rPr>
                  <a:t> 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微软雅黑"/>
                  </a:rPr>
                  <a:t>需要的信息化支持</a:t>
                </a:r>
                <a:endParaRPr lang="en-US" altLang="zh-TW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微软雅黑"/>
                </a:endParaRPr>
              </a:p>
            </p:txBody>
          </p:sp>
          <p:grpSp>
            <p:nvGrpSpPr>
              <p:cNvPr id="31" name="组合 96"/>
              <p:cNvGrpSpPr/>
              <p:nvPr/>
            </p:nvGrpSpPr>
            <p:grpSpPr>
              <a:xfrm>
                <a:off x="3509228" y="4689000"/>
                <a:ext cx="426772" cy="356419"/>
                <a:chOff x="-2695532" y="1507427"/>
                <a:chExt cx="2419269" cy="2020452"/>
              </a:xfrm>
            </p:grpSpPr>
            <p:sp>
              <p:nvSpPr>
                <p:cNvPr id="32" name="右箭头 31"/>
                <p:cNvSpPr/>
                <p:nvPr/>
              </p:nvSpPr>
              <p:spPr bwMode="auto">
                <a:xfrm>
                  <a:off x="-2140046" y="1507427"/>
                  <a:ext cx="1863783" cy="2020452"/>
                </a:xfrm>
                <a:prstGeom prst="rightArrow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  <a:prstDash val="sysDot"/>
                  <a:headEnd/>
                  <a:tailEnd type="oval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zh-CN" altLang="en-US" sz="1600" dirty="0">
                    <a:solidFill>
                      <a:prstClr val="black"/>
                    </a:solidFill>
                    <a:cs typeface="微软雅黑"/>
                  </a:endParaRPr>
                </a:p>
              </p:txBody>
            </p:sp>
            <p:cxnSp>
              <p:nvCxnSpPr>
                <p:cNvPr id="33" name="直接连接符 98"/>
                <p:cNvCxnSpPr/>
                <p:nvPr/>
              </p:nvCxnSpPr>
              <p:spPr>
                <a:xfrm>
                  <a:off x="-2412776" y="2027799"/>
                  <a:ext cx="2561" cy="991803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99"/>
                <p:cNvCxnSpPr/>
                <p:nvPr/>
              </p:nvCxnSpPr>
              <p:spPr>
                <a:xfrm>
                  <a:off x="-2695532" y="2027799"/>
                  <a:ext cx="0" cy="993600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组 34"/>
            <p:cNvGrpSpPr/>
            <p:nvPr/>
          </p:nvGrpSpPr>
          <p:grpSpPr>
            <a:xfrm>
              <a:off x="2611227" y="6167501"/>
              <a:ext cx="4388670" cy="425534"/>
              <a:chOff x="3332890" y="6096581"/>
              <a:chExt cx="4388670" cy="425534"/>
            </a:xfrm>
          </p:grpSpPr>
          <p:sp>
            <p:nvSpPr>
              <p:cNvPr id="36" name="TextBox 62"/>
              <p:cNvSpPr txBox="1"/>
              <p:nvPr/>
            </p:nvSpPr>
            <p:spPr>
              <a:xfrm>
                <a:off x="3332890" y="6105513"/>
                <a:ext cx="1224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CN" sz="1600" dirty="0">
                    <a:solidFill>
                      <a:prstClr val="white">
                        <a:lumMod val="50000"/>
                      </a:prstClr>
                    </a:solidFill>
                    <a:cs typeface="微软雅黑"/>
                  </a:rPr>
                  <a:t>Step5</a:t>
                </a:r>
                <a:endParaRPr lang="zh-CN" altLang="en-US" sz="1600" dirty="0">
                  <a:solidFill>
                    <a:prstClr val="white">
                      <a:lumMod val="50000"/>
                    </a:prstClr>
                  </a:solidFill>
                  <a:cs typeface="微软雅黑"/>
                </a:endParaRPr>
              </a:p>
            </p:txBody>
          </p:sp>
          <p:sp>
            <p:nvSpPr>
              <p:cNvPr id="37" name="Text Box 17"/>
              <p:cNvSpPr txBox="1">
                <a:spLocks noChangeArrowheads="1"/>
              </p:cNvSpPr>
              <p:nvPr/>
            </p:nvSpPr>
            <p:spPr bwMode="gray">
              <a:xfrm>
                <a:off x="4583999" y="6105513"/>
                <a:ext cx="3137561" cy="4166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gamma/>
                            <a:tint val="73725"/>
                            <a:invGamma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8398" dir="3806097" algn="ctr" rotWithShape="0">
                        <a:srgbClr val="3333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kumimoji="1" lang="zh-CN" altLang="en-US" sz="1600" smtClean="0">
                    <a:solidFill>
                      <a:prstClr val="black"/>
                    </a:solidFill>
                  </a:rPr>
                  <a:t>搭建监控系统，布置管理</a:t>
                </a:r>
                <a:r>
                  <a:rPr kumimoji="1" lang="zh-CN" altLang="en-US" sz="1600" dirty="0">
                    <a:solidFill>
                      <a:prstClr val="black"/>
                    </a:solidFill>
                  </a:rPr>
                  <a:t>指标树</a:t>
                </a:r>
              </a:p>
            </p:txBody>
          </p:sp>
          <p:grpSp>
            <p:nvGrpSpPr>
              <p:cNvPr id="38" name="组合 100"/>
              <p:cNvGrpSpPr/>
              <p:nvPr/>
            </p:nvGrpSpPr>
            <p:grpSpPr>
              <a:xfrm>
                <a:off x="4085228" y="6096581"/>
                <a:ext cx="426772" cy="356419"/>
                <a:chOff x="-2695532" y="1507427"/>
                <a:chExt cx="2419269" cy="2020452"/>
              </a:xfrm>
            </p:grpSpPr>
            <p:sp>
              <p:nvSpPr>
                <p:cNvPr id="39" name="右箭头 38"/>
                <p:cNvSpPr/>
                <p:nvPr/>
              </p:nvSpPr>
              <p:spPr bwMode="auto">
                <a:xfrm>
                  <a:off x="-2140046" y="1507427"/>
                  <a:ext cx="1863783" cy="2020452"/>
                </a:xfrm>
                <a:prstGeom prst="rightArrow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  <a:prstDash val="sysDot"/>
                  <a:headEnd/>
                  <a:tailEnd type="oval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zh-CN" altLang="en-US" sz="1600" dirty="0">
                    <a:solidFill>
                      <a:prstClr val="black"/>
                    </a:solidFill>
                    <a:cs typeface="微软雅黑"/>
                  </a:endParaRPr>
                </a:p>
              </p:txBody>
            </p:sp>
            <p:cxnSp>
              <p:nvCxnSpPr>
                <p:cNvPr id="40" name="直接连接符 102"/>
                <p:cNvCxnSpPr/>
                <p:nvPr/>
              </p:nvCxnSpPr>
              <p:spPr>
                <a:xfrm>
                  <a:off x="-2412776" y="2027799"/>
                  <a:ext cx="2561" cy="991803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103"/>
                <p:cNvCxnSpPr/>
                <p:nvPr/>
              </p:nvCxnSpPr>
              <p:spPr>
                <a:xfrm>
                  <a:off x="-2695532" y="2027799"/>
                  <a:ext cx="0" cy="993600"/>
                </a:xfrm>
                <a:prstGeom prst="line">
                  <a:avLst/>
                </a:prstGeom>
                <a:solidFill>
                  <a:srgbClr val="4AA8E8"/>
                </a:solidFill>
                <a:ln>
                  <a:solidFill>
                    <a:srgbClr val="4AA8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组 41"/>
            <p:cNvGrpSpPr/>
            <p:nvPr/>
          </p:nvGrpSpPr>
          <p:grpSpPr>
            <a:xfrm>
              <a:off x="5862276" y="2685878"/>
              <a:ext cx="6078620" cy="894359"/>
              <a:chOff x="6835531" y="2711570"/>
              <a:chExt cx="6078620" cy="894359"/>
            </a:xfrm>
          </p:grpSpPr>
          <p:cxnSp>
            <p:nvCxnSpPr>
              <p:cNvPr id="44" name="直线箭头连接符 43"/>
              <p:cNvCxnSpPr/>
              <p:nvPr/>
            </p:nvCxnSpPr>
            <p:spPr>
              <a:xfrm>
                <a:off x="6835531" y="3122486"/>
                <a:ext cx="53959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本框 44"/>
              <p:cNvSpPr txBox="1"/>
              <p:nvPr/>
            </p:nvSpPr>
            <p:spPr>
              <a:xfrm>
                <a:off x="7863281" y="2711570"/>
                <a:ext cx="5050870" cy="894359"/>
              </a:xfrm>
              <a:prstGeom prst="rect">
                <a:avLst/>
              </a:prstGeom>
              <a:gradFill>
                <a:gsLst>
                  <a:gs pos="0">
                    <a:srgbClr val="D8F1FF"/>
                  </a:gs>
                  <a:gs pos="40000">
                    <a:srgbClr val="ECF8FF"/>
                  </a:gs>
                  <a:gs pos="100000">
                    <a:schemeClr val="bg1"/>
                  </a:gs>
                </a:gsLst>
                <a:lin ang="0" scaled="1"/>
              </a:gradFill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342900" indent="-342900">
                  <a:buFontTx/>
                  <a:buChar char="-"/>
                  <a:defRPr kumimoji="1" sz="1400">
                    <a:solidFill>
                      <a:schemeClr val="tx1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457200"/>
                <a:r>
                  <a:rPr lang="zh-CN" altLang="en-US" dirty="0" smtClean="0">
                    <a:solidFill>
                      <a:prstClr val="black"/>
                    </a:solidFill>
                  </a:rPr>
                  <a:t>多角度调研主观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指标值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zh-CN" altLang="en-US" dirty="0">
                    <a:solidFill>
                      <a:prstClr val="black"/>
                    </a:solidFill>
                  </a:rPr>
                  <a:t>分析客户提供的手工表单或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报表</a:t>
                </a:r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zh-CN" altLang="en-US" dirty="0" smtClean="0">
                    <a:solidFill>
                      <a:prstClr val="black"/>
                    </a:solidFill>
                  </a:rPr>
                  <a:t>要求客户提供原系统产出分析数据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6132072" y="3693565"/>
              <a:ext cx="5808824" cy="825368"/>
              <a:chOff x="7105327" y="3406441"/>
              <a:chExt cx="5808824" cy="825368"/>
            </a:xfrm>
          </p:grpSpPr>
          <p:cxnSp>
            <p:nvCxnSpPr>
              <p:cNvPr id="48" name="直线箭头连接符 47"/>
              <p:cNvCxnSpPr/>
              <p:nvPr/>
            </p:nvCxnSpPr>
            <p:spPr>
              <a:xfrm>
                <a:off x="7105327" y="3802855"/>
                <a:ext cx="53959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8168577" y="3406441"/>
                <a:ext cx="4745574" cy="825368"/>
              </a:xfrm>
              <a:prstGeom prst="rect">
                <a:avLst/>
              </a:prstGeom>
              <a:gradFill>
                <a:gsLst>
                  <a:gs pos="0">
                    <a:srgbClr val="D8F1FF"/>
                  </a:gs>
                  <a:gs pos="40000">
                    <a:srgbClr val="ECF8FF"/>
                  </a:gs>
                  <a:gs pos="100000">
                    <a:schemeClr val="bg1"/>
                  </a:gs>
                </a:gsLst>
                <a:lin ang="0" scaled="1"/>
              </a:gradFill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342900" indent="-342900">
                  <a:buFontTx/>
                  <a:buChar char="-"/>
                  <a:defRPr kumimoji="1" sz="1400"/>
                </a:lvl1pPr>
              </a:lstStyle>
              <a:p>
                <a:pPr defTabSz="457200"/>
                <a:r>
                  <a:rPr lang="zh-CN" altLang="en-US" smtClean="0">
                    <a:solidFill>
                      <a:prstClr val="black"/>
                    </a:solidFill>
                  </a:rPr>
                  <a:t>分析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核心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流程的效率及结果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zh-CN" altLang="en-US" dirty="0">
                    <a:solidFill>
                      <a:prstClr val="black"/>
                    </a:solidFill>
                  </a:rPr>
                  <a:t>明确必须要突破解决的核心问题</a:t>
                </a:r>
              </a:p>
            </p:txBody>
          </p:sp>
        </p:grpSp>
        <p:grpSp>
          <p:nvGrpSpPr>
            <p:cNvPr id="50" name="组 49"/>
            <p:cNvGrpSpPr/>
            <p:nvPr/>
          </p:nvGrpSpPr>
          <p:grpSpPr>
            <a:xfrm>
              <a:off x="6278981" y="4840140"/>
              <a:ext cx="5661915" cy="807484"/>
              <a:chOff x="7252236" y="4689000"/>
              <a:chExt cx="5661915" cy="807484"/>
            </a:xfrm>
          </p:grpSpPr>
          <p:cxnSp>
            <p:nvCxnSpPr>
              <p:cNvPr id="52" name="直线箭头连接符 51"/>
              <p:cNvCxnSpPr/>
              <p:nvPr/>
            </p:nvCxnSpPr>
            <p:spPr>
              <a:xfrm>
                <a:off x="7252236" y="4885004"/>
                <a:ext cx="53959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文本框 52"/>
              <p:cNvSpPr txBox="1"/>
              <p:nvPr/>
            </p:nvSpPr>
            <p:spPr>
              <a:xfrm>
                <a:off x="8168577" y="4689000"/>
                <a:ext cx="4745574" cy="807484"/>
              </a:xfrm>
              <a:prstGeom prst="rect">
                <a:avLst/>
              </a:prstGeom>
              <a:gradFill>
                <a:gsLst>
                  <a:gs pos="0">
                    <a:srgbClr val="D8F1FF"/>
                  </a:gs>
                  <a:gs pos="40000">
                    <a:srgbClr val="ECF8FF"/>
                  </a:gs>
                  <a:gs pos="100000">
                    <a:schemeClr val="bg1"/>
                  </a:gs>
                </a:gsLst>
                <a:lin ang="0" scaled="1"/>
              </a:gradFill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342900" indent="-342900">
                  <a:buFontTx/>
                  <a:buChar char="-"/>
                  <a:defRPr kumimoji="1" sz="1400"/>
                </a:lvl1pPr>
              </a:lstStyle>
              <a:p>
                <a:pPr defTabSz="457200"/>
                <a:r>
                  <a:rPr lang="zh-CN" altLang="en-US" dirty="0">
                    <a:solidFill>
                      <a:prstClr val="black"/>
                    </a:solidFill>
                  </a:rPr>
                  <a:t>解析前置能力，建立指标与核心流程的关系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 defTabSz="457200"/>
                <a:r>
                  <a:rPr lang="zh-CN" altLang="en-US" dirty="0">
                    <a:solidFill>
                      <a:prstClr val="black"/>
                    </a:solidFill>
                  </a:rPr>
                  <a:t>运用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As Is/To Be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，描述改善效果，导入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IT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支持</a:t>
                </a:r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组 53"/>
            <p:cNvGrpSpPr/>
            <p:nvPr/>
          </p:nvGrpSpPr>
          <p:grpSpPr>
            <a:xfrm>
              <a:off x="6874122" y="5968832"/>
              <a:ext cx="5066774" cy="672849"/>
              <a:chOff x="7847377" y="5897912"/>
              <a:chExt cx="5066774" cy="672849"/>
            </a:xfrm>
          </p:grpSpPr>
          <p:cxnSp>
            <p:nvCxnSpPr>
              <p:cNvPr id="56" name="直线箭头连接符 55"/>
              <p:cNvCxnSpPr/>
              <p:nvPr/>
            </p:nvCxnSpPr>
            <p:spPr>
              <a:xfrm>
                <a:off x="7847377" y="6309151"/>
                <a:ext cx="53959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/>
              <p:cNvSpPr txBox="1"/>
              <p:nvPr/>
            </p:nvSpPr>
            <p:spPr>
              <a:xfrm>
                <a:off x="8536649" y="5897912"/>
                <a:ext cx="4377502" cy="672849"/>
              </a:xfrm>
              <a:prstGeom prst="rect">
                <a:avLst/>
              </a:prstGeom>
              <a:gradFill>
                <a:gsLst>
                  <a:gs pos="0">
                    <a:srgbClr val="D8F1FF"/>
                  </a:gs>
                  <a:gs pos="40000">
                    <a:srgbClr val="ECF8FF"/>
                  </a:gs>
                  <a:gs pos="100000">
                    <a:schemeClr val="bg1"/>
                  </a:gs>
                </a:gsLst>
                <a:lin ang="0" scaled="1"/>
              </a:gradFill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342900" indent="-342900">
                  <a:buFontTx/>
                  <a:buChar char="-"/>
                  <a:defRPr kumimoji="1" sz="1400"/>
                </a:lvl1pPr>
              </a:lstStyle>
              <a:p>
                <a:pPr marR="0" lvl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dirty="0" smtClean="0">
                    <a:solidFill>
                      <a:prstClr val="black"/>
                    </a:solidFill>
                  </a:rPr>
                  <a:t>布置管理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指标树，观测改善行动的成交</a:t>
                </a:r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组 57"/>
            <p:cNvGrpSpPr/>
            <p:nvPr/>
          </p:nvGrpSpPr>
          <p:grpSpPr>
            <a:xfrm>
              <a:off x="5570045" y="2130217"/>
              <a:ext cx="6370851" cy="442333"/>
              <a:chOff x="6543300" y="2194209"/>
              <a:chExt cx="6370851" cy="442333"/>
            </a:xfrm>
          </p:grpSpPr>
          <p:cxnSp>
            <p:nvCxnSpPr>
              <p:cNvPr id="62" name="直线箭头连接符 61"/>
              <p:cNvCxnSpPr/>
              <p:nvPr/>
            </p:nvCxnSpPr>
            <p:spPr>
              <a:xfrm>
                <a:off x="6543300" y="2382327"/>
                <a:ext cx="53959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/>
              <p:cNvSpPr txBox="1"/>
              <p:nvPr/>
            </p:nvSpPr>
            <p:spPr>
              <a:xfrm>
                <a:off x="7593484" y="2194209"/>
                <a:ext cx="5320667" cy="442333"/>
              </a:xfrm>
              <a:prstGeom prst="rect">
                <a:avLst/>
              </a:prstGeom>
              <a:gradFill>
                <a:gsLst>
                  <a:gs pos="0">
                    <a:srgbClr val="D8F1FF"/>
                  </a:gs>
                  <a:gs pos="40000">
                    <a:srgbClr val="ECF8FF"/>
                  </a:gs>
                  <a:gs pos="100000">
                    <a:schemeClr val="bg1"/>
                  </a:gs>
                </a:gsLst>
                <a:lin ang="0" scaled="1"/>
              </a:gradFill>
            </p:spPr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342900" indent="-342900">
                  <a:buFontTx/>
                  <a:buChar char="-"/>
                  <a:defRPr kumimoji="1" sz="1400">
                    <a:solidFill>
                      <a:schemeClr val="tx1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defTabSz="457200"/>
                <a:r>
                  <a:rPr lang="zh-CN" altLang="en-US" dirty="0">
                    <a:solidFill>
                      <a:prstClr val="black"/>
                    </a:solidFill>
                  </a:rPr>
                  <a:t>从战略方向解析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出管理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议题</a:t>
                </a:r>
              </a:p>
            </p:txBody>
          </p:sp>
        </p:grp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74" y="1136443"/>
            <a:ext cx="2926205" cy="17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3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价值交付，帮助企业实现信息化的价值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20317" y="1525085"/>
            <a:ext cx="1668846" cy="1383635"/>
            <a:chOff x="8472842" y="1396016"/>
            <a:chExt cx="1668846" cy="1383635"/>
          </a:xfrm>
        </p:grpSpPr>
        <p:grpSp>
          <p:nvGrpSpPr>
            <p:cNvPr id="31" name="组合 30"/>
            <p:cNvGrpSpPr/>
            <p:nvPr/>
          </p:nvGrpSpPr>
          <p:grpSpPr>
            <a:xfrm>
              <a:off x="8495261" y="1791795"/>
              <a:ext cx="1646427" cy="987856"/>
              <a:chOff x="2193554" y="5057763"/>
              <a:chExt cx="1646427" cy="987856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2193554" y="5057763"/>
                <a:ext cx="1646427" cy="987856"/>
                <a:chOff x="1768096" y="3713169"/>
                <a:chExt cx="1646427" cy="987856"/>
              </a:xfrm>
            </p:grpSpPr>
            <p:sp>
              <p:nvSpPr>
                <p:cNvPr id="35" name="任意多边形 34"/>
                <p:cNvSpPr/>
                <p:nvPr/>
              </p:nvSpPr>
              <p:spPr>
                <a:xfrm>
                  <a:off x="1768096" y="3713169"/>
                  <a:ext cx="1646427" cy="987856"/>
                </a:xfrm>
                <a:custGeom>
                  <a:avLst/>
                  <a:gdLst>
                    <a:gd name="connsiteX0" fmla="*/ 0 w 1646427"/>
                    <a:gd name="connsiteY0" fmla="*/ 98786 h 987856"/>
                    <a:gd name="connsiteX1" fmla="*/ 98786 w 1646427"/>
                    <a:gd name="connsiteY1" fmla="*/ 0 h 987856"/>
                    <a:gd name="connsiteX2" fmla="*/ 1547641 w 1646427"/>
                    <a:gd name="connsiteY2" fmla="*/ 0 h 987856"/>
                    <a:gd name="connsiteX3" fmla="*/ 1646427 w 1646427"/>
                    <a:gd name="connsiteY3" fmla="*/ 98786 h 987856"/>
                    <a:gd name="connsiteX4" fmla="*/ 1646427 w 1646427"/>
                    <a:gd name="connsiteY4" fmla="*/ 889070 h 987856"/>
                    <a:gd name="connsiteX5" fmla="*/ 1547641 w 1646427"/>
                    <a:gd name="connsiteY5" fmla="*/ 987856 h 987856"/>
                    <a:gd name="connsiteX6" fmla="*/ 98786 w 1646427"/>
                    <a:gd name="connsiteY6" fmla="*/ 987856 h 987856"/>
                    <a:gd name="connsiteX7" fmla="*/ 0 w 1646427"/>
                    <a:gd name="connsiteY7" fmla="*/ 889070 h 987856"/>
                    <a:gd name="connsiteX8" fmla="*/ 0 w 1646427"/>
                    <a:gd name="connsiteY8" fmla="*/ 98786 h 987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46427" h="987856">
                      <a:moveTo>
                        <a:pt x="0" y="98786"/>
                      </a:moveTo>
                      <a:cubicBezTo>
                        <a:pt x="0" y="44228"/>
                        <a:pt x="44228" y="0"/>
                        <a:pt x="98786" y="0"/>
                      </a:cubicBezTo>
                      <a:lnTo>
                        <a:pt x="1547641" y="0"/>
                      </a:lnTo>
                      <a:cubicBezTo>
                        <a:pt x="1602199" y="0"/>
                        <a:pt x="1646427" y="44228"/>
                        <a:pt x="1646427" y="98786"/>
                      </a:cubicBezTo>
                      <a:lnTo>
                        <a:pt x="1646427" y="889070"/>
                      </a:lnTo>
                      <a:cubicBezTo>
                        <a:pt x="1646427" y="943628"/>
                        <a:pt x="1602199" y="987856"/>
                        <a:pt x="1547641" y="987856"/>
                      </a:cubicBezTo>
                      <a:lnTo>
                        <a:pt x="98786" y="987856"/>
                      </a:lnTo>
                      <a:cubicBezTo>
                        <a:pt x="44228" y="987856"/>
                        <a:pt x="0" y="943628"/>
                        <a:pt x="0" y="889070"/>
                      </a:cubicBezTo>
                      <a:lnTo>
                        <a:pt x="0" y="987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rgbClr val="AAD3FC"/>
                  </a:solidFill>
                </a:ln>
                <a:effectLst/>
                <a:scene3d>
                  <a:camera prst="orthographicFront"/>
                  <a:lightRig rig="flat" dir="t"/>
                </a:scene3d>
                <a:sp3d prstMaterial="dkEdge"/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2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 spcFirstLastPara="0" vert="horz" wrap="square" lIns="116563" tIns="116563" rIns="116563" bIns="116563" numCol="1" spcCol="1270" anchor="ctr" anchorCtr="0">
                  <a:noAutofit/>
                </a:bodyPr>
                <a:lstStyle/>
                <a:p>
                  <a:pPr algn="ctr" defTabSz="1022350">
                    <a:lnSpc>
                      <a:spcPct val="90000"/>
                    </a:lnSpc>
                    <a:spcAft>
                      <a:spcPct val="35000"/>
                    </a:spcAft>
                  </a:pPr>
                  <a:endParaRPr lang="zh-CN" altLang="en-US" sz="2300" dirty="0">
                    <a:solidFill>
                      <a:prstClr val="black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2591309" y="3945192"/>
                  <a:ext cx="668371" cy="5909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102235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zh-CN" altLang="en-US" dirty="0">
                      <a:solidFill>
                        <a:prstClr val="black"/>
                      </a:solidFill>
                      <a:latin typeface="微软雅黑"/>
                      <a:ea typeface="微软雅黑"/>
                    </a:rPr>
                    <a:t>追踪改善</a:t>
                  </a:r>
                </a:p>
              </p:txBody>
            </p:sp>
          </p:grp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3554" y="5189873"/>
                <a:ext cx="945396" cy="723636"/>
              </a:xfrm>
              <a:prstGeom prst="rect">
                <a:avLst/>
              </a:prstGeom>
            </p:spPr>
          </p:pic>
        </p:grpSp>
        <p:sp>
          <p:nvSpPr>
            <p:cNvPr id="32" name="文本框 31"/>
            <p:cNvSpPr txBox="1"/>
            <p:nvPr/>
          </p:nvSpPr>
          <p:spPr>
            <a:xfrm>
              <a:off x="8472842" y="1396016"/>
              <a:ext cx="418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solidFill>
                    <a:prstClr val="white">
                      <a:lumMod val="50000"/>
                    </a:prstClr>
                  </a:solidFill>
                  <a:latin typeface="微软雅黑"/>
                  <a:ea typeface="微软雅黑"/>
                </a:rPr>
                <a:t>4.</a:t>
              </a:r>
              <a:endParaRPr lang="zh-CN" altLang="en-US" sz="2000" i="1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4255193" y="2481650"/>
            <a:ext cx="4781912" cy="456863"/>
          </a:xfrm>
          <a:prstGeom prst="roundRect">
            <a:avLst/>
          </a:prstGeom>
          <a:gradFill>
            <a:gsLst>
              <a:gs pos="13000">
                <a:srgbClr val="C3E2F9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A9D7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亟待提升的关键经营管理能力（高阶议题）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Yi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255194" y="3274687"/>
            <a:ext cx="4781912" cy="643943"/>
          </a:xfrm>
          <a:prstGeom prst="roundRect">
            <a:avLst/>
          </a:prstGeom>
          <a:gradFill>
            <a:gsLst>
              <a:gs pos="13000">
                <a:srgbClr val="C3E2F9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A9D7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售前管理诊断后，规划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</a:t>
            </a: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endParaRPr kumimoji="1"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与管理的深度融合方案，以突破主要瓶颈）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255193" y="4268919"/>
            <a:ext cx="1560781" cy="592563"/>
          </a:xfrm>
          <a:prstGeom prst="roundRect">
            <a:avLst/>
          </a:prstGeom>
          <a:gradFill>
            <a:gsLst>
              <a:gs pos="13000">
                <a:srgbClr val="C3E2F9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A9D7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endParaRPr kumimoji="1"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F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089171" y="4268919"/>
            <a:ext cx="2947935" cy="592563"/>
          </a:xfrm>
          <a:prstGeom prst="roundRect">
            <a:avLst/>
          </a:prstGeom>
          <a:gradFill>
            <a:gsLst>
              <a:gs pos="13000">
                <a:srgbClr val="C3E2F9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A9D7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管理方案</a:t>
            </a:r>
            <a:endParaRPr kumimoji="1"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Xi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27191" y="4275496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+</a:t>
            </a:r>
            <a:endParaRPr kumimoji="1" lang="zh-CN" altLang="en-US" sz="2800" dirty="0"/>
          </a:p>
        </p:txBody>
      </p:sp>
      <p:sp>
        <p:nvSpPr>
          <p:cNvPr id="37" name="圆角矩形 36"/>
          <p:cNvSpPr/>
          <p:nvPr/>
        </p:nvSpPr>
        <p:spPr>
          <a:xfrm>
            <a:off x="4255193" y="1725343"/>
            <a:ext cx="4781912" cy="420133"/>
          </a:xfrm>
          <a:prstGeom prst="roundRect">
            <a:avLst/>
          </a:prstGeom>
          <a:gradFill>
            <a:gsLst>
              <a:gs pos="13000">
                <a:srgbClr val="C3E2F9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A9D7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客户的战略选择及经营目标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6661942" y="2194145"/>
            <a:ext cx="375436" cy="238836"/>
          </a:xfrm>
          <a:prstGeom prst="downArrow">
            <a:avLst/>
          </a:prstGeom>
          <a:gradFill>
            <a:gsLst>
              <a:gs pos="0">
                <a:srgbClr val="FFC000"/>
              </a:gs>
              <a:gs pos="36000">
                <a:srgbClr val="FFE86A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6661942" y="2987182"/>
            <a:ext cx="375436" cy="238836"/>
          </a:xfrm>
          <a:prstGeom prst="downArrow">
            <a:avLst/>
          </a:prstGeom>
          <a:gradFill>
            <a:gsLst>
              <a:gs pos="0">
                <a:srgbClr val="FFC000"/>
              </a:gs>
              <a:gs pos="36000">
                <a:srgbClr val="FFE86A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6661942" y="3967298"/>
            <a:ext cx="375436" cy="238836"/>
          </a:xfrm>
          <a:prstGeom prst="downArrow">
            <a:avLst/>
          </a:prstGeom>
          <a:gradFill>
            <a:gsLst>
              <a:gs pos="0">
                <a:srgbClr val="FFC000"/>
              </a:gs>
              <a:gs pos="36000">
                <a:srgbClr val="FFE86A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9188824" y="3437332"/>
            <a:ext cx="349042" cy="408313"/>
          </a:xfrm>
          <a:custGeom>
            <a:avLst/>
            <a:gdLst>
              <a:gd name="connsiteX0" fmla="*/ 0 w 349042"/>
              <a:gd name="connsiteY0" fmla="*/ 81663 h 408313"/>
              <a:gd name="connsiteX1" fmla="*/ 174521 w 349042"/>
              <a:gd name="connsiteY1" fmla="*/ 81663 h 408313"/>
              <a:gd name="connsiteX2" fmla="*/ 174521 w 349042"/>
              <a:gd name="connsiteY2" fmla="*/ 0 h 408313"/>
              <a:gd name="connsiteX3" fmla="*/ 349042 w 349042"/>
              <a:gd name="connsiteY3" fmla="*/ 204157 h 408313"/>
              <a:gd name="connsiteX4" fmla="*/ 174521 w 349042"/>
              <a:gd name="connsiteY4" fmla="*/ 408313 h 408313"/>
              <a:gd name="connsiteX5" fmla="*/ 174521 w 349042"/>
              <a:gd name="connsiteY5" fmla="*/ 326650 h 408313"/>
              <a:gd name="connsiteX6" fmla="*/ 0 w 349042"/>
              <a:gd name="connsiteY6" fmla="*/ 326650 h 408313"/>
              <a:gd name="connsiteX7" fmla="*/ 0 w 349042"/>
              <a:gd name="connsiteY7" fmla="*/ 81663 h 4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042" h="408313">
                <a:moveTo>
                  <a:pt x="0" y="81663"/>
                </a:moveTo>
                <a:lnTo>
                  <a:pt x="174521" y="81663"/>
                </a:lnTo>
                <a:lnTo>
                  <a:pt x="174521" y="0"/>
                </a:lnTo>
                <a:lnTo>
                  <a:pt x="349042" y="204157"/>
                </a:lnTo>
                <a:lnTo>
                  <a:pt x="174521" y="408313"/>
                </a:lnTo>
                <a:lnTo>
                  <a:pt x="174521" y="326650"/>
                </a:lnTo>
                <a:lnTo>
                  <a:pt x="0" y="326650"/>
                </a:lnTo>
                <a:lnTo>
                  <a:pt x="0" y="81663"/>
                </a:lnTo>
                <a:close/>
              </a:path>
            </a:pathLst>
          </a:custGeom>
          <a:ln w="3175">
            <a:solidFill>
              <a:srgbClr val="FF818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81663" rIns="104713" bIns="8166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endParaRPr lang="zh-CN" altLang="en-US" sz="12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12721" y="2708665"/>
            <a:ext cx="1679443" cy="1366875"/>
            <a:chOff x="941098" y="1412776"/>
            <a:chExt cx="1679443" cy="1366875"/>
          </a:xfrm>
        </p:grpSpPr>
        <p:grpSp>
          <p:nvGrpSpPr>
            <p:cNvPr id="16" name="组合 15"/>
            <p:cNvGrpSpPr/>
            <p:nvPr/>
          </p:nvGrpSpPr>
          <p:grpSpPr>
            <a:xfrm>
              <a:off x="974114" y="1791795"/>
              <a:ext cx="1646427" cy="987856"/>
              <a:chOff x="3785962" y="3292888"/>
              <a:chExt cx="1646427" cy="98785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3785962" y="3292888"/>
                <a:ext cx="1646427" cy="987856"/>
                <a:chOff x="1768096" y="3713169"/>
                <a:chExt cx="1646427" cy="987856"/>
              </a:xfrm>
            </p:grpSpPr>
            <p:sp>
              <p:nvSpPr>
                <p:cNvPr id="22" name="任意多边形 21"/>
                <p:cNvSpPr/>
                <p:nvPr/>
              </p:nvSpPr>
              <p:spPr>
                <a:xfrm>
                  <a:off x="1768096" y="3713169"/>
                  <a:ext cx="1646427" cy="987856"/>
                </a:xfrm>
                <a:custGeom>
                  <a:avLst/>
                  <a:gdLst>
                    <a:gd name="connsiteX0" fmla="*/ 0 w 1646427"/>
                    <a:gd name="connsiteY0" fmla="*/ 98786 h 987856"/>
                    <a:gd name="connsiteX1" fmla="*/ 98786 w 1646427"/>
                    <a:gd name="connsiteY1" fmla="*/ 0 h 987856"/>
                    <a:gd name="connsiteX2" fmla="*/ 1547641 w 1646427"/>
                    <a:gd name="connsiteY2" fmla="*/ 0 h 987856"/>
                    <a:gd name="connsiteX3" fmla="*/ 1646427 w 1646427"/>
                    <a:gd name="connsiteY3" fmla="*/ 98786 h 987856"/>
                    <a:gd name="connsiteX4" fmla="*/ 1646427 w 1646427"/>
                    <a:gd name="connsiteY4" fmla="*/ 889070 h 987856"/>
                    <a:gd name="connsiteX5" fmla="*/ 1547641 w 1646427"/>
                    <a:gd name="connsiteY5" fmla="*/ 987856 h 987856"/>
                    <a:gd name="connsiteX6" fmla="*/ 98786 w 1646427"/>
                    <a:gd name="connsiteY6" fmla="*/ 987856 h 987856"/>
                    <a:gd name="connsiteX7" fmla="*/ 0 w 1646427"/>
                    <a:gd name="connsiteY7" fmla="*/ 889070 h 987856"/>
                    <a:gd name="connsiteX8" fmla="*/ 0 w 1646427"/>
                    <a:gd name="connsiteY8" fmla="*/ 98786 h 987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46427" h="987856">
                      <a:moveTo>
                        <a:pt x="0" y="98786"/>
                      </a:moveTo>
                      <a:cubicBezTo>
                        <a:pt x="0" y="44228"/>
                        <a:pt x="44228" y="0"/>
                        <a:pt x="98786" y="0"/>
                      </a:cubicBezTo>
                      <a:lnTo>
                        <a:pt x="1547641" y="0"/>
                      </a:lnTo>
                      <a:cubicBezTo>
                        <a:pt x="1602199" y="0"/>
                        <a:pt x="1646427" y="44228"/>
                        <a:pt x="1646427" y="98786"/>
                      </a:cubicBezTo>
                      <a:lnTo>
                        <a:pt x="1646427" y="889070"/>
                      </a:lnTo>
                      <a:cubicBezTo>
                        <a:pt x="1646427" y="943628"/>
                        <a:pt x="1602199" y="987856"/>
                        <a:pt x="1547641" y="987856"/>
                      </a:cubicBezTo>
                      <a:lnTo>
                        <a:pt x="98786" y="987856"/>
                      </a:lnTo>
                      <a:cubicBezTo>
                        <a:pt x="44228" y="987856"/>
                        <a:pt x="0" y="943628"/>
                        <a:pt x="0" y="889070"/>
                      </a:cubicBezTo>
                      <a:lnTo>
                        <a:pt x="0" y="987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rgbClr val="7DBCFB"/>
                  </a:solidFill>
                </a:ln>
                <a:effectLst/>
                <a:scene3d>
                  <a:camera prst="orthographicFront"/>
                  <a:lightRig rig="flat" dir="t"/>
                </a:scene3d>
                <a:sp3d prstMaterial="dkEdge"/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2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 spcFirstLastPara="0" vert="horz" wrap="square" lIns="116563" tIns="116563" rIns="116563" bIns="116563" numCol="1" spcCol="1270" anchor="ctr" anchorCtr="0">
                  <a:noAutofit/>
                </a:bodyPr>
                <a:lstStyle/>
                <a:p>
                  <a:pPr algn="ctr" defTabSz="1022350">
                    <a:lnSpc>
                      <a:spcPct val="90000"/>
                    </a:lnSpc>
                    <a:spcAft>
                      <a:spcPct val="35000"/>
                    </a:spcAft>
                  </a:pPr>
                  <a:endParaRPr lang="zh-CN" altLang="en-US" sz="2300" dirty="0">
                    <a:solidFill>
                      <a:prstClr val="black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2591309" y="3980170"/>
                  <a:ext cx="668371" cy="5909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102235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zh-CN" altLang="en-US" dirty="0">
                      <a:solidFill>
                        <a:prstClr val="black"/>
                      </a:solidFill>
                      <a:latin typeface="微软雅黑"/>
                      <a:ea typeface="微软雅黑"/>
                    </a:rPr>
                    <a:t>管理诊断</a:t>
                  </a:r>
                </a:p>
              </p:txBody>
            </p:sp>
          </p:grp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7795" y="3304502"/>
                <a:ext cx="849788" cy="950954"/>
              </a:xfrm>
              <a:prstGeom prst="rect">
                <a:avLst/>
              </a:prstGeom>
            </p:spPr>
          </p:pic>
        </p:grpSp>
        <p:sp>
          <p:nvSpPr>
            <p:cNvPr id="19" name="文本框 18"/>
            <p:cNvSpPr txBox="1"/>
            <p:nvPr/>
          </p:nvSpPr>
          <p:spPr>
            <a:xfrm>
              <a:off x="941098" y="1412776"/>
              <a:ext cx="412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prstClr val="white">
                      <a:lumMod val="50000"/>
                    </a:prstClr>
                  </a:solidFill>
                  <a:latin typeface="微软雅黑"/>
                  <a:ea typeface="微软雅黑"/>
                </a:rPr>
                <a:t>1.</a:t>
              </a:r>
              <a:endParaRPr lang="zh-CN" altLang="en-US" sz="2000" i="1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906625" y="4953225"/>
            <a:ext cx="1678091" cy="1366875"/>
            <a:chOff x="4127785" y="1412776"/>
            <a:chExt cx="1678091" cy="1366875"/>
          </a:xfrm>
        </p:grpSpPr>
        <p:grpSp>
          <p:nvGrpSpPr>
            <p:cNvPr id="25" name="组合 24"/>
            <p:cNvGrpSpPr/>
            <p:nvPr/>
          </p:nvGrpSpPr>
          <p:grpSpPr>
            <a:xfrm>
              <a:off x="4159449" y="1791795"/>
              <a:ext cx="1646427" cy="987856"/>
              <a:chOff x="1768096" y="3713169"/>
              <a:chExt cx="1646427" cy="987856"/>
            </a:xfrm>
          </p:grpSpPr>
          <p:sp>
            <p:nvSpPr>
              <p:cNvPr id="27" name="任意多边形 26"/>
              <p:cNvSpPr/>
              <p:nvPr/>
            </p:nvSpPr>
            <p:spPr>
              <a:xfrm>
                <a:off x="1768096" y="3713169"/>
                <a:ext cx="1646427" cy="987856"/>
              </a:xfrm>
              <a:custGeom>
                <a:avLst/>
                <a:gdLst>
                  <a:gd name="connsiteX0" fmla="*/ 0 w 1646427"/>
                  <a:gd name="connsiteY0" fmla="*/ 98786 h 987856"/>
                  <a:gd name="connsiteX1" fmla="*/ 98786 w 1646427"/>
                  <a:gd name="connsiteY1" fmla="*/ 0 h 987856"/>
                  <a:gd name="connsiteX2" fmla="*/ 1547641 w 1646427"/>
                  <a:gd name="connsiteY2" fmla="*/ 0 h 987856"/>
                  <a:gd name="connsiteX3" fmla="*/ 1646427 w 1646427"/>
                  <a:gd name="connsiteY3" fmla="*/ 98786 h 987856"/>
                  <a:gd name="connsiteX4" fmla="*/ 1646427 w 1646427"/>
                  <a:gd name="connsiteY4" fmla="*/ 889070 h 987856"/>
                  <a:gd name="connsiteX5" fmla="*/ 1547641 w 1646427"/>
                  <a:gd name="connsiteY5" fmla="*/ 987856 h 987856"/>
                  <a:gd name="connsiteX6" fmla="*/ 98786 w 1646427"/>
                  <a:gd name="connsiteY6" fmla="*/ 987856 h 987856"/>
                  <a:gd name="connsiteX7" fmla="*/ 0 w 1646427"/>
                  <a:gd name="connsiteY7" fmla="*/ 889070 h 987856"/>
                  <a:gd name="connsiteX8" fmla="*/ 0 w 1646427"/>
                  <a:gd name="connsiteY8" fmla="*/ 98786 h 987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6427" h="987856">
                    <a:moveTo>
                      <a:pt x="0" y="98786"/>
                    </a:moveTo>
                    <a:cubicBezTo>
                      <a:pt x="0" y="44228"/>
                      <a:pt x="44228" y="0"/>
                      <a:pt x="98786" y="0"/>
                    </a:cubicBezTo>
                    <a:lnTo>
                      <a:pt x="1547641" y="0"/>
                    </a:lnTo>
                    <a:cubicBezTo>
                      <a:pt x="1602199" y="0"/>
                      <a:pt x="1646427" y="44228"/>
                      <a:pt x="1646427" y="98786"/>
                    </a:cubicBezTo>
                    <a:lnTo>
                      <a:pt x="1646427" y="889070"/>
                    </a:lnTo>
                    <a:cubicBezTo>
                      <a:pt x="1646427" y="943628"/>
                      <a:pt x="1602199" y="987856"/>
                      <a:pt x="1547641" y="987856"/>
                    </a:cubicBezTo>
                    <a:lnTo>
                      <a:pt x="98786" y="987856"/>
                    </a:lnTo>
                    <a:cubicBezTo>
                      <a:pt x="44228" y="987856"/>
                      <a:pt x="0" y="943628"/>
                      <a:pt x="0" y="889070"/>
                    </a:cubicBezTo>
                    <a:lnTo>
                      <a:pt x="0" y="98786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7DBCFB"/>
                </a:solidFill>
              </a:ln>
              <a:effectLst/>
              <a:scene3d>
                <a:camera prst="orthographicFront"/>
                <a:lightRig rig="flat" dir="t"/>
              </a:scene3d>
              <a:sp3d prstMaterial="dkEdge"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116563" tIns="116563" rIns="116563" bIns="116563" numCol="1" spcCol="1270" anchor="ctr" anchorCtr="0">
                <a:noAutofit/>
              </a:bodyPr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23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414" y="3871640"/>
                <a:ext cx="1176584" cy="740681"/>
              </a:xfrm>
              <a:prstGeom prst="rect">
                <a:avLst/>
              </a:prstGeom>
            </p:spPr>
          </p:pic>
          <p:sp>
            <p:nvSpPr>
              <p:cNvPr id="29" name="矩形 28"/>
              <p:cNvSpPr/>
              <p:nvPr/>
            </p:nvSpPr>
            <p:spPr>
              <a:xfrm>
                <a:off x="2701084" y="3935922"/>
                <a:ext cx="668371" cy="59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咨询规划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127785" y="1412776"/>
              <a:ext cx="418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prstClr val="white">
                      <a:lumMod val="50000"/>
                    </a:prstClr>
                  </a:solidFill>
                  <a:latin typeface="微软雅黑"/>
                  <a:ea typeface="微软雅黑"/>
                </a:rPr>
                <a:t>2.</a:t>
              </a:r>
              <a:endParaRPr lang="zh-CN" altLang="en-US" sz="2000" i="1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46" name="任意多边形 45"/>
          <p:cNvSpPr/>
          <p:nvPr/>
        </p:nvSpPr>
        <p:spPr>
          <a:xfrm rot="5400000">
            <a:off x="7490470" y="4874332"/>
            <a:ext cx="349042" cy="408313"/>
          </a:xfrm>
          <a:custGeom>
            <a:avLst/>
            <a:gdLst>
              <a:gd name="connsiteX0" fmla="*/ 0 w 349042"/>
              <a:gd name="connsiteY0" fmla="*/ 81663 h 408313"/>
              <a:gd name="connsiteX1" fmla="*/ 174521 w 349042"/>
              <a:gd name="connsiteY1" fmla="*/ 81663 h 408313"/>
              <a:gd name="connsiteX2" fmla="*/ 174521 w 349042"/>
              <a:gd name="connsiteY2" fmla="*/ 0 h 408313"/>
              <a:gd name="connsiteX3" fmla="*/ 349042 w 349042"/>
              <a:gd name="connsiteY3" fmla="*/ 204157 h 408313"/>
              <a:gd name="connsiteX4" fmla="*/ 174521 w 349042"/>
              <a:gd name="connsiteY4" fmla="*/ 408313 h 408313"/>
              <a:gd name="connsiteX5" fmla="*/ 174521 w 349042"/>
              <a:gd name="connsiteY5" fmla="*/ 326650 h 408313"/>
              <a:gd name="connsiteX6" fmla="*/ 0 w 349042"/>
              <a:gd name="connsiteY6" fmla="*/ 326650 h 408313"/>
              <a:gd name="connsiteX7" fmla="*/ 0 w 349042"/>
              <a:gd name="connsiteY7" fmla="*/ 81663 h 4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042" h="408313">
                <a:moveTo>
                  <a:pt x="0" y="81663"/>
                </a:moveTo>
                <a:lnTo>
                  <a:pt x="174521" y="81663"/>
                </a:lnTo>
                <a:lnTo>
                  <a:pt x="174521" y="0"/>
                </a:lnTo>
                <a:lnTo>
                  <a:pt x="349042" y="204157"/>
                </a:lnTo>
                <a:lnTo>
                  <a:pt x="174521" y="408313"/>
                </a:lnTo>
                <a:lnTo>
                  <a:pt x="174521" y="326650"/>
                </a:lnTo>
                <a:lnTo>
                  <a:pt x="0" y="326650"/>
                </a:lnTo>
                <a:lnTo>
                  <a:pt x="0" y="81663"/>
                </a:lnTo>
                <a:close/>
              </a:path>
            </a:pathLst>
          </a:custGeom>
          <a:ln w="3175">
            <a:solidFill>
              <a:srgbClr val="FF818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81663" rIns="104713" bIns="8166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endParaRPr lang="zh-CN" altLang="en-US" sz="12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053583" y="4206134"/>
            <a:ext cx="5559138" cy="747091"/>
          </a:xfrm>
          <a:prstGeom prst="round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 flipH="1">
            <a:off x="3640430" y="4402981"/>
            <a:ext cx="349042" cy="408313"/>
          </a:xfrm>
          <a:custGeom>
            <a:avLst/>
            <a:gdLst>
              <a:gd name="connsiteX0" fmla="*/ 0 w 349042"/>
              <a:gd name="connsiteY0" fmla="*/ 81663 h 408313"/>
              <a:gd name="connsiteX1" fmla="*/ 174521 w 349042"/>
              <a:gd name="connsiteY1" fmla="*/ 81663 h 408313"/>
              <a:gd name="connsiteX2" fmla="*/ 174521 w 349042"/>
              <a:gd name="connsiteY2" fmla="*/ 0 h 408313"/>
              <a:gd name="connsiteX3" fmla="*/ 349042 w 349042"/>
              <a:gd name="connsiteY3" fmla="*/ 204157 h 408313"/>
              <a:gd name="connsiteX4" fmla="*/ 174521 w 349042"/>
              <a:gd name="connsiteY4" fmla="*/ 408313 h 408313"/>
              <a:gd name="connsiteX5" fmla="*/ 174521 w 349042"/>
              <a:gd name="connsiteY5" fmla="*/ 326650 h 408313"/>
              <a:gd name="connsiteX6" fmla="*/ 0 w 349042"/>
              <a:gd name="connsiteY6" fmla="*/ 326650 h 408313"/>
              <a:gd name="connsiteX7" fmla="*/ 0 w 349042"/>
              <a:gd name="connsiteY7" fmla="*/ 81663 h 4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042" h="408313">
                <a:moveTo>
                  <a:pt x="0" y="81663"/>
                </a:moveTo>
                <a:lnTo>
                  <a:pt x="174521" y="81663"/>
                </a:lnTo>
                <a:lnTo>
                  <a:pt x="174521" y="0"/>
                </a:lnTo>
                <a:lnTo>
                  <a:pt x="349042" y="204157"/>
                </a:lnTo>
                <a:lnTo>
                  <a:pt x="174521" y="408313"/>
                </a:lnTo>
                <a:lnTo>
                  <a:pt x="174521" y="326650"/>
                </a:lnTo>
                <a:lnTo>
                  <a:pt x="0" y="326650"/>
                </a:lnTo>
                <a:lnTo>
                  <a:pt x="0" y="81663"/>
                </a:lnTo>
                <a:close/>
              </a:path>
            </a:pathLst>
          </a:custGeom>
          <a:ln w="3175">
            <a:solidFill>
              <a:srgbClr val="FF818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81663" rIns="104713" bIns="8166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endParaRPr lang="zh-CN" altLang="en-US" sz="120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9" name="上弧形箭头 8"/>
          <p:cNvSpPr/>
          <p:nvPr/>
        </p:nvSpPr>
        <p:spPr>
          <a:xfrm rot="7488524">
            <a:off x="8613271" y="5051854"/>
            <a:ext cx="2374017" cy="1105086"/>
          </a:xfrm>
          <a:prstGeom prst="curvedDownArrow">
            <a:avLst>
              <a:gd name="adj1" fmla="val 25000"/>
              <a:gd name="adj2" fmla="val 53653"/>
              <a:gd name="adj3" fmla="val 21424"/>
            </a:avLst>
          </a:prstGeom>
          <a:gradFill>
            <a:gsLst>
              <a:gs pos="15000">
                <a:srgbClr val="DCF9D0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B0E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646801" y="5248949"/>
            <a:ext cx="183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承接管理诊断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0" name="上弧形箭头 49"/>
          <p:cNvSpPr/>
          <p:nvPr/>
        </p:nvSpPr>
        <p:spPr>
          <a:xfrm rot="11981398">
            <a:off x="3320741" y="5457460"/>
            <a:ext cx="3580249" cy="940018"/>
          </a:xfrm>
          <a:prstGeom prst="curvedDownArrow">
            <a:avLst/>
          </a:prstGeom>
          <a:gradFill>
            <a:gsLst>
              <a:gs pos="15000">
                <a:srgbClr val="DCF9D0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B0E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594102" y="5826172"/>
            <a:ext cx="16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承接咨询规划</a:t>
            </a:r>
            <a:endParaRPr lang="zh-CN" altLang="en-US" dirty="0"/>
          </a:p>
        </p:txBody>
      </p:sp>
      <p:sp>
        <p:nvSpPr>
          <p:cNvPr id="52" name="上弧形箭头 51"/>
          <p:cNvSpPr/>
          <p:nvPr/>
        </p:nvSpPr>
        <p:spPr>
          <a:xfrm rot="3115329">
            <a:off x="9132708" y="1612395"/>
            <a:ext cx="1989531" cy="1137761"/>
          </a:xfrm>
          <a:prstGeom prst="curvedDownArrow">
            <a:avLst/>
          </a:prstGeom>
          <a:gradFill>
            <a:gsLst>
              <a:gs pos="15000">
                <a:srgbClr val="DCF9D0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B0E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819196" y="2054018"/>
            <a:ext cx="183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承接战略议题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4" name="上弧形箭头 53"/>
          <p:cNvSpPr/>
          <p:nvPr/>
        </p:nvSpPr>
        <p:spPr>
          <a:xfrm rot="16400770">
            <a:off x="156310" y="3385760"/>
            <a:ext cx="1928662" cy="967377"/>
          </a:xfrm>
          <a:prstGeom prst="curvedDownArrow">
            <a:avLst/>
          </a:prstGeom>
          <a:gradFill>
            <a:gsLst>
              <a:gs pos="15000">
                <a:srgbClr val="DCF9D0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B0E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47927" y="3538726"/>
            <a:ext cx="167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承接营运体系</a:t>
            </a:r>
            <a:endParaRPr lang="zh-CN" altLang="en-US" dirty="0"/>
          </a:p>
        </p:txBody>
      </p:sp>
      <p:grpSp>
        <p:nvGrpSpPr>
          <p:cNvPr id="56" name="组 55"/>
          <p:cNvGrpSpPr/>
          <p:nvPr/>
        </p:nvGrpSpPr>
        <p:grpSpPr>
          <a:xfrm>
            <a:off x="1846834" y="3692971"/>
            <a:ext cx="1646427" cy="1376352"/>
            <a:chOff x="6540104" y="1342610"/>
            <a:chExt cx="1646427" cy="1376352"/>
          </a:xfrm>
        </p:grpSpPr>
        <p:grpSp>
          <p:nvGrpSpPr>
            <p:cNvPr id="57" name="组合 49"/>
            <p:cNvGrpSpPr/>
            <p:nvPr/>
          </p:nvGrpSpPr>
          <p:grpSpPr>
            <a:xfrm>
              <a:off x="6540104" y="1731106"/>
              <a:ext cx="1646427" cy="987856"/>
              <a:chOff x="1768096" y="3713169"/>
              <a:chExt cx="1646427" cy="987856"/>
            </a:xfrm>
          </p:grpSpPr>
          <p:sp>
            <p:nvSpPr>
              <p:cNvPr id="60" name="任意多边形 51"/>
              <p:cNvSpPr/>
              <p:nvPr/>
            </p:nvSpPr>
            <p:spPr>
              <a:xfrm>
                <a:off x="1768096" y="3713169"/>
                <a:ext cx="1646427" cy="987856"/>
              </a:xfrm>
              <a:custGeom>
                <a:avLst/>
                <a:gdLst>
                  <a:gd name="connsiteX0" fmla="*/ 0 w 1646427"/>
                  <a:gd name="connsiteY0" fmla="*/ 98786 h 987856"/>
                  <a:gd name="connsiteX1" fmla="*/ 98786 w 1646427"/>
                  <a:gd name="connsiteY1" fmla="*/ 0 h 987856"/>
                  <a:gd name="connsiteX2" fmla="*/ 1547641 w 1646427"/>
                  <a:gd name="connsiteY2" fmla="*/ 0 h 987856"/>
                  <a:gd name="connsiteX3" fmla="*/ 1646427 w 1646427"/>
                  <a:gd name="connsiteY3" fmla="*/ 98786 h 987856"/>
                  <a:gd name="connsiteX4" fmla="*/ 1646427 w 1646427"/>
                  <a:gd name="connsiteY4" fmla="*/ 889070 h 987856"/>
                  <a:gd name="connsiteX5" fmla="*/ 1547641 w 1646427"/>
                  <a:gd name="connsiteY5" fmla="*/ 987856 h 987856"/>
                  <a:gd name="connsiteX6" fmla="*/ 98786 w 1646427"/>
                  <a:gd name="connsiteY6" fmla="*/ 987856 h 987856"/>
                  <a:gd name="connsiteX7" fmla="*/ 0 w 1646427"/>
                  <a:gd name="connsiteY7" fmla="*/ 889070 h 987856"/>
                  <a:gd name="connsiteX8" fmla="*/ 0 w 1646427"/>
                  <a:gd name="connsiteY8" fmla="*/ 98786 h 987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6427" h="987856">
                    <a:moveTo>
                      <a:pt x="0" y="98786"/>
                    </a:moveTo>
                    <a:cubicBezTo>
                      <a:pt x="0" y="44228"/>
                      <a:pt x="44228" y="0"/>
                      <a:pt x="98786" y="0"/>
                    </a:cubicBezTo>
                    <a:lnTo>
                      <a:pt x="1547641" y="0"/>
                    </a:lnTo>
                    <a:cubicBezTo>
                      <a:pt x="1602199" y="0"/>
                      <a:pt x="1646427" y="44228"/>
                      <a:pt x="1646427" y="98786"/>
                    </a:cubicBezTo>
                    <a:lnTo>
                      <a:pt x="1646427" y="889070"/>
                    </a:lnTo>
                    <a:cubicBezTo>
                      <a:pt x="1646427" y="943628"/>
                      <a:pt x="1602199" y="987856"/>
                      <a:pt x="1547641" y="987856"/>
                    </a:cubicBezTo>
                    <a:lnTo>
                      <a:pt x="98786" y="987856"/>
                    </a:lnTo>
                    <a:cubicBezTo>
                      <a:pt x="44228" y="987856"/>
                      <a:pt x="0" y="943628"/>
                      <a:pt x="0" y="889070"/>
                    </a:cubicBezTo>
                    <a:lnTo>
                      <a:pt x="0" y="98786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7DBCFB"/>
                </a:solidFill>
              </a:ln>
              <a:effectLst/>
              <a:scene3d>
                <a:camera prst="orthographicFront"/>
                <a:lightRig rig="flat" dir="t"/>
              </a:scene3d>
              <a:sp3d prstMaterial="dkEdge"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116563" tIns="116563" rIns="116563" bIns="116563" numCol="1" spcCol="1270" anchor="ctr" anchorCtr="0">
                <a:noAutofit/>
              </a:bodyPr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23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91309" y="3980170"/>
                <a:ext cx="668371" cy="59093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/>
              <a:scene3d>
                <a:camera prst="orthographicFront"/>
                <a:lightRig rig="flat" dir="t"/>
              </a:scene3d>
              <a:sp3d prstMaterial="dkEdge"/>
            </p:spPr>
            <p:txBody>
              <a:bodyPr wrap="square">
                <a:spAutoFit/>
              </a:bodyPr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实施辅导</a:t>
                </a: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88" y="1850310"/>
              <a:ext cx="815246" cy="81524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  <a:scene3d>
              <a:camera prst="orthographicFront"/>
              <a:lightRig rig="flat" dir="t"/>
            </a:scene3d>
            <a:sp3d prstMaterial="dkEdge"/>
          </p:spPr>
        </p:pic>
        <p:sp>
          <p:nvSpPr>
            <p:cNvPr id="59" name="文本框 58"/>
            <p:cNvSpPr txBox="1"/>
            <p:nvPr/>
          </p:nvSpPr>
          <p:spPr>
            <a:xfrm>
              <a:off x="6593397" y="1342610"/>
              <a:ext cx="418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solidFill>
                    <a:prstClr val="white">
                      <a:lumMod val="50000"/>
                    </a:prstClr>
                  </a:solidFill>
                  <a:latin typeface="微软雅黑"/>
                  <a:ea typeface="微软雅黑"/>
                </a:rPr>
                <a:t>3.</a:t>
              </a:r>
              <a:endParaRPr lang="zh-CN" altLang="en-US" sz="2000" i="1" dirty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63" name="上弧形箭头 53"/>
          <p:cNvSpPr/>
          <p:nvPr/>
        </p:nvSpPr>
        <p:spPr>
          <a:xfrm rot="20786331">
            <a:off x="2208118" y="1437557"/>
            <a:ext cx="2973293" cy="483494"/>
          </a:xfrm>
          <a:prstGeom prst="curvedDownArrow">
            <a:avLst>
              <a:gd name="adj1" fmla="val 25000"/>
              <a:gd name="adj2" fmla="val 111557"/>
              <a:gd name="adj3" fmla="val 39474"/>
            </a:avLst>
          </a:prstGeom>
          <a:gradFill>
            <a:gsLst>
              <a:gs pos="15000">
                <a:srgbClr val="DCF9D0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B0E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539575" y="1411296"/>
            <a:ext cx="183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复盘应用效益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5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351062"/>
            <a:ext cx="12192000" cy="55159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prstDash val="dash"/>
          </a:ln>
          <a:effectLst>
            <a:outerShdw blurRad="76200" dist="50800" dir="16200000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价值交付，帮助企业实现信息化的价值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-1" y="1342058"/>
            <a:ext cx="2988000" cy="551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  <a:headEnd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black"/>
              </a:solidFill>
              <a:cs typeface="微软雅黑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105490" y="1761115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>
                <a:solidFill>
                  <a:srgbClr val="A2A2A2"/>
                </a:solidFill>
                <a:cs typeface="微软雅黑"/>
              </a:rPr>
              <a:t>Step1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89104" y="2833693"/>
            <a:ext cx="1607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 smtClean="0">
                <a:solidFill>
                  <a:prstClr val="black"/>
                </a:solidFill>
              </a:rPr>
              <a:t>解析影响管理能力的核心流程</a:t>
            </a:r>
            <a:endParaRPr kumimoji="1" lang="en-US" altLang="zh-CN" sz="1400" dirty="0">
              <a:solidFill>
                <a:prstClr val="black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89104" y="3988916"/>
            <a:ext cx="16074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prstClr val="black"/>
                </a:solidFill>
              </a:rPr>
              <a:t>运用咨询手法，优化业务流程和管理流程</a:t>
            </a:r>
          </a:p>
        </p:txBody>
      </p:sp>
      <p:sp>
        <p:nvSpPr>
          <p:cNvPr id="36" name="Text Box 17"/>
          <p:cNvSpPr txBox="1">
            <a:spLocks noChangeArrowheads="1"/>
          </p:cNvSpPr>
          <p:nvPr/>
        </p:nvSpPr>
        <p:spPr bwMode="gray">
          <a:xfrm>
            <a:off x="1289104" y="5144138"/>
            <a:ext cx="1607454" cy="7386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3333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defRPr kumimoji="1" sz="1400" b="1">
                <a:solidFill>
                  <a:srgbClr val="FF0000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</a:rPr>
              <a:t>运用软件系统，实现管控体系的透明化监控</a:t>
            </a:r>
          </a:p>
        </p:txBody>
      </p:sp>
      <p:sp>
        <p:nvSpPr>
          <p:cNvPr id="38" name="虚尾箭头 37"/>
          <p:cNvSpPr/>
          <p:nvPr/>
        </p:nvSpPr>
        <p:spPr>
          <a:xfrm>
            <a:off x="906110" y="1771605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TextBox 29"/>
          <p:cNvSpPr txBox="1"/>
          <p:nvPr/>
        </p:nvSpPr>
        <p:spPr>
          <a:xfrm>
            <a:off x="105490" y="2917078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Step2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105490" y="4102069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Step3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41" name="TextBox 29"/>
          <p:cNvSpPr txBox="1"/>
          <p:nvPr/>
        </p:nvSpPr>
        <p:spPr>
          <a:xfrm>
            <a:off x="105490" y="5258033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Step4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42" name="虚尾箭头 41"/>
          <p:cNvSpPr/>
          <p:nvPr/>
        </p:nvSpPr>
        <p:spPr>
          <a:xfrm>
            <a:off x="906110" y="2940319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虚尾箭头 42"/>
          <p:cNvSpPr/>
          <p:nvPr/>
        </p:nvSpPr>
        <p:spPr>
          <a:xfrm>
            <a:off x="906110" y="4109033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虚尾箭头 43"/>
          <p:cNvSpPr/>
          <p:nvPr/>
        </p:nvSpPr>
        <p:spPr>
          <a:xfrm>
            <a:off x="906110" y="5277747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330213" y="1651188"/>
            <a:ext cx="15663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kumimoji="1" lang="zh-CN" altLang="en-US" sz="1400" b="1" dirty="0" smtClean="0">
                <a:solidFill>
                  <a:srgbClr val="FF0000"/>
                </a:solidFill>
              </a:rPr>
              <a:t>围绕议题，进行支持营运管理的顶层设计</a:t>
            </a:r>
            <a:endParaRPr kumimoji="1" lang="en-US" altLang="zh-CN" sz="1400" b="1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28629" y="1598740"/>
            <a:ext cx="7830000" cy="761401"/>
          </a:xfrm>
          <a:prstGeom prst="rect">
            <a:avLst/>
          </a:prstGeom>
          <a:gradFill>
            <a:gsLst>
              <a:gs pos="0">
                <a:srgbClr val="D8F1FF"/>
              </a:gs>
              <a:gs pos="40000">
                <a:srgbClr val="ECF8FF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buFontTx/>
              <a:buChar char="-"/>
              <a:defRPr kumimoji="1"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0" indent="457200">
              <a:lnSpc>
                <a:spcPct val="150000"/>
              </a:lnSpc>
              <a:buNone/>
              <a:defRPr/>
            </a:pPr>
            <a:r>
              <a:rPr kumimoji="0" lang="zh-CN" altLang="en-US" sz="1200" kern="0" dirty="0">
                <a:solidFill>
                  <a:sysClr val="windowText" lastClr="000000"/>
                </a:solidFill>
                <a:cs typeface="微软雅黑"/>
              </a:rPr>
              <a:t>企业</a:t>
            </a:r>
            <a:r>
              <a:rPr kumimoji="0" lang="zh-CN" altLang="en-US" sz="1200" i="1" kern="0" dirty="0">
                <a:solidFill>
                  <a:srgbClr val="C00000"/>
                </a:solidFill>
                <a:cs typeface="微软雅黑"/>
              </a:rPr>
              <a:t>运营体系</a:t>
            </a:r>
            <a:r>
              <a:rPr kumimoji="0" lang="zh-CN" altLang="en-US" sz="1200" kern="0" dirty="0">
                <a:solidFill>
                  <a:sysClr val="windowText" lastClr="000000"/>
                </a:solidFill>
                <a:cs typeface="微软雅黑"/>
              </a:rPr>
              <a:t>是由多方面的</a:t>
            </a:r>
            <a:r>
              <a:rPr kumimoji="0" lang="zh-CN" altLang="en-US" sz="1200" kern="0" dirty="0">
                <a:solidFill>
                  <a:srgbClr val="C00000"/>
                </a:solidFill>
                <a:cs typeface="微软雅黑"/>
              </a:rPr>
              <a:t>运营能力</a:t>
            </a:r>
            <a:r>
              <a:rPr kumimoji="0" lang="zh-CN" altLang="en-US" sz="1200" kern="0" dirty="0">
                <a:solidFill>
                  <a:sysClr val="windowText" lastClr="000000"/>
                </a:solidFill>
                <a:cs typeface="微软雅黑"/>
              </a:rPr>
              <a:t>所组成</a:t>
            </a:r>
            <a:r>
              <a:rPr kumimoji="0" lang="zh-CN" altLang="en-US" sz="1200" kern="0" dirty="0" smtClean="0">
                <a:solidFill>
                  <a:sysClr val="windowText" lastClr="000000"/>
                </a:solidFill>
                <a:cs typeface="微软雅黑"/>
              </a:rPr>
              <a:t>的。</a:t>
            </a:r>
            <a:r>
              <a:rPr kumimoji="0" lang="zh-CN" altLang="en-US" sz="1200" i="1" kern="0" dirty="0" smtClean="0">
                <a:solidFill>
                  <a:srgbClr val="C00000"/>
                </a:solidFill>
                <a:cs typeface="微软雅黑"/>
              </a:rPr>
              <a:t>营运监控</a:t>
            </a:r>
            <a:r>
              <a:rPr kumimoji="0" lang="zh-CN" altLang="en-US" sz="1200" kern="0" dirty="0" smtClean="0">
                <a:solidFill>
                  <a:sysClr val="windowText" lastClr="000000"/>
                </a:solidFill>
                <a:cs typeface="微软雅黑"/>
              </a:rPr>
              <a:t>是</a:t>
            </a:r>
            <a:r>
              <a:rPr kumimoji="0" lang="zh-CN" altLang="en-US" sz="1200" kern="0" dirty="0">
                <a:solidFill>
                  <a:sysClr val="windowText" lastClr="000000"/>
                </a:solidFill>
                <a:cs typeface="微软雅黑"/>
              </a:rPr>
              <a:t>通过对能反映这些能力</a:t>
            </a:r>
            <a:r>
              <a:rPr kumimoji="0" lang="zh-CN" altLang="en-US" sz="1200" kern="0" dirty="0">
                <a:solidFill>
                  <a:srgbClr val="C00000"/>
                </a:solidFill>
                <a:cs typeface="微软雅黑"/>
              </a:rPr>
              <a:t>效率与效益的指标</a:t>
            </a:r>
            <a:r>
              <a:rPr kumimoji="0" lang="zh-CN" altLang="en-US" sz="1200" kern="0" dirty="0">
                <a:solidFill>
                  <a:sysClr val="windowText" lastClr="000000"/>
                </a:solidFill>
                <a:cs typeface="微软雅黑"/>
              </a:rPr>
              <a:t>监管，协助企业找到改善点，为提高经济效益指明方向。</a:t>
            </a: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3458430" y="1945726"/>
            <a:ext cx="53959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66" y="2375381"/>
            <a:ext cx="8693863" cy="4375939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4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1351062"/>
            <a:ext cx="12192000" cy="55159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prstDash val="dash"/>
          </a:ln>
          <a:effectLst>
            <a:outerShdw blurRad="76200" dist="50800" dir="16200000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价值交付，帮助企业实现信息化的价值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1" y="1342058"/>
            <a:ext cx="2988000" cy="551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  <a:headEnd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black"/>
              </a:solidFill>
              <a:cs typeface="微软雅黑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28629" y="1598740"/>
            <a:ext cx="7830000" cy="761401"/>
          </a:xfrm>
          <a:prstGeom prst="rect">
            <a:avLst/>
          </a:prstGeom>
          <a:gradFill>
            <a:gsLst>
              <a:gs pos="0">
                <a:srgbClr val="D8F1FF"/>
              </a:gs>
              <a:gs pos="40000">
                <a:srgbClr val="ECF8FF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buFontTx/>
              <a:buChar char="-"/>
              <a:defRPr kumimoji="1"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0" indent="457200">
              <a:lnSpc>
                <a:spcPct val="150000"/>
              </a:lnSpc>
              <a:buNone/>
              <a:defRPr/>
            </a:pPr>
            <a:r>
              <a:rPr kumimoji="0" lang="zh-CN" altLang="en-US" sz="1200" kern="0" dirty="0" smtClean="0">
                <a:solidFill>
                  <a:sysClr val="windowText" lastClr="000000"/>
                </a:solidFill>
                <a:cs typeface="微软雅黑"/>
              </a:rPr>
              <a:t>以支持企业战略为目标，对</a:t>
            </a:r>
            <a:r>
              <a:rPr kumimoji="0" lang="zh-CN" altLang="en-US" sz="1200" kern="0" dirty="0">
                <a:solidFill>
                  <a:sysClr val="windowText" lastClr="000000"/>
                </a:solidFill>
                <a:cs typeface="微软雅黑"/>
              </a:rPr>
              <a:t>现有的业务流程进行</a:t>
            </a:r>
            <a:r>
              <a:rPr kumimoji="0" lang="zh-CN" altLang="en-US" sz="1200" i="1" kern="0" dirty="0">
                <a:solidFill>
                  <a:srgbClr val="C00000"/>
                </a:solidFill>
                <a:cs typeface="微软雅黑"/>
              </a:rPr>
              <a:t>根本的再思考</a:t>
            </a:r>
            <a:r>
              <a:rPr kumimoji="0" lang="zh-CN" altLang="en-US" sz="1200" kern="0" dirty="0">
                <a:solidFill>
                  <a:sysClr val="windowText" lastClr="000000"/>
                </a:solidFill>
                <a:cs typeface="微软雅黑"/>
              </a:rPr>
              <a:t>和</a:t>
            </a:r>
            <a:r>
              <a:rPr kumimoji="0" lang="zh-CN" altLang="en-US" sz="1200" i="1" kern="0" dirty="0">
                <a:solidFill>
                  <a:srgbClr val="C00000"/>
                </a:solidFill>
                <a:cs typeface="微软雅黑"/>
              </a:rPr>
              <a:t>彻底的再设计</a:t>
            </a:r>
            <a:r>
              <a:rPr kumimoji="0" lang="zh-CN" altLang="en-US" sz="1200" kern="0" dirty="0" smtClean="0">
                <a:solidFill>
                  <a:sysClr val="windowText" lastClr="000000"/>
                </a:solidFill>
                <a:cs typeface="微软雅黑"/>
              </a:rPr>
              <a:t>，</a:t>
            </a:r>
            <a:r>
              <a:rPr lang="zh-CN" altLang="en-US" sz="1200" dirty="0"/>
              <a:t>从而实现企业经营在成本、质量、服务和速度等方面的突破性的改善。</a:t>
            </a:r>
            <a:endParaRPr kumimoji="0" lang="zh-CN" altLang="en-US" sz="1200" kern="0" dirty="0">
              <a:solidFill>
                <a:sysClr val="windowText" lastClr="000000"/>
              </a:solidFill>
              <a:cs typeface="微软雅黑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>
            <a:off x="3458430" y="1945726"/>
            <a:ext cx="53959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9"/>
          <p:cNvSpPr txBox="1"/>
          <p:nvPr/>
        </p:nvSpPr>
        <p:spPr>
          <a:xfrm>
            <a:off x="105490" y="1761115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>
                <a:solidFill>
                  <a:srgbClr val="A2A2A2"/>
                </a:solidFill>
                <a:cs typeface="微软雅黑"/>
              </a:rPr>
              <a:t>Step1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89104" y="2833693"/>
            <a:ext cx="1607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</a:rPr>
              <a:t>解析影响管理能力的核心流程</a:t>
            </a:r>
          </a:p>
        </p:txBody>
      </p:sp>
      <p:sp>
        <p:nvSpPr>
          <p:cNvPr id="24" name="矩形 23"/>
          <p:cNvSpPr/>
          <p:nvPr/>
        </p:nvSpPr>
        <p:spPr>
          <a:xfrm>
            <a:off x="1289104" y="3988916"/>
            <a:ext cx="16074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prstClr val="black"/>
                </a:solidFill>
              </a:rPr>
              <a:t>运用咨询手法，优化业务流程和管理流程</a:t>
            </a:r>
          </a:p>
        </p:txBody>
      </p:sp>
      <p:sp>
        <p:nvSpPr>
          <p:cNvPr id="25" name="Text Box 17"/>
          <p:cNvSpPr txBox="1">
            <a:spLocks noChangeArrowheads="1"/>
          </p:cNvSpPr>
          <p:nvPr/>
        </p:nvSpPr>
        <p:spPr bwMode="gray">
          <a:xfrm>
            <a:off x="1289104" y="5144138"/>
            <a:ext cx="1607454" cy="7386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3333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defRPr kumimoji="1" sz="1400" b="1">
                <a:solidFill>
                  <a:srgbClr val="FF0000"/>
                </a:solidFill>
              </a:defRPr>
            </a:lvl1pPr>
          </a:lstStyle>
          <a:p>
            <a:r>
              <a:rPr lang="zh-CN" altLang="en-US" b="0" dirty="0">
                <a:solidFill>
                  <a:schemeClr val="tx1"/>
                </a:solidFill>
              </a:rPr>
              <a:t>运用软件系统，实现管控体系的透明化监控</a:t>
            </a:r>
          </a:p>
        </p:txBody>
      </p:sp>
      <p:sp>
        <p:nvSpPr>
          <p:cNvPr id="26" name="虚尾箭头 25"/>
          <p:cNvSpPr/>
          <p:nvPr/>
        </p:nvSpPr>
        <p:spPr>
          <a:xfrm>
            <a:off x="906110" y="1771605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TextBox 29"/>
          <p:cNvSpPr txBox="1"/>
          <p:nvPr/>
        </p:nvSpPr>
        <p:spPr>
          <a:xfrm>
            <a:off x="105490" y="2917078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Step2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28" name="TextBox 29"/>
          <p:cNvSpPr txBox="1"/>
          <p:nvPr/>
        </p:nvSpPr>
        <p:spPr>
          <a:xfrm>
            <a:off x="105490" y="4102069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Step3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490" y="5258033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Step4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30" name="虚尾箭头 29"/>
          <p:cNvSpPr/>
          <p:nvPr/>
        </p:nvSpPr>
        <p:spPr>
          <a:xfrm>
            <a:off x="906110" y="2940319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虚尾箭头 30"/>
          <p:cNvSpPr/>
          <p:nvPr/>
        </p:nvSpPr>
        <p:spPr>
          <a:xfrm>
            <a:off x="906110" y="4109033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虚尾箭头 31"/>
          <p:cNvSpPr/>
          <p:nvPr/>
        </p:nvSpPr>
        <p:spPr>
          <a:xfrm>
            <a:off x="906110" y="5277747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330213" y="1651188"/>
            <a:ext cx="15663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65000"/>
                  </a:schemeClr>
                </a:solidFill>
              </a:rPr>
              <a:t>围绕议题，进行支持营运管理的顶层设计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67" y="2349500"/>
            <a:ext cx="8693862" cy="4386580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54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351062"/>
            <a:ext cx="12192000" cy="55159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prstDash val="dash"/>
          </a:ln>
          <a:effectLst>
            <a:outerShdw blurRad="76200" dist="50800" dir="16200000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价值交付，帮助企业实现信息化的价值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1" y="1354937"/>
            <a:ext cx="2988000" cy="551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  <a:headEnd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black"/>
              </a:solidFill>
              <a:cs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89309" y="2469719"/>
            <a:ext cx="4357085" cy="4205401"/>
          </a:xfrm>
          <a:prstGeom prst="rect">
            <a:avLst/>
          </a:prstGeom>
          <a:ln w="3175">
            <a:solidFill>
              <a:srgbClr val="92D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102075" y="2444414"/>
            <a:ext cx="4357085" cy="423070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 20"/>
          <p:cNvGrpSpPr/>
          <p:nvPr/>
        </p:nvGrpSpPr>
        <p:grpSpPr>
          <a:xfrm>
            <a:off x="3239442" y="123470"/>
            <a:ext cx="4003643" cy="3434525"/>
            <a:chOff x="2444415" y="-6455"/>
            <a:chExt cx="3972598" cy="3434525"/>
          </a:xfrm>
        </p:grpSpPr>
        <p:sp>
          <p:nvSpPr>
            <p:cNvPr id="22" name="任意形状 21"/>
            <p:cNvSpPr/>
            <p:nvPr/>
          </p:nvSpPr>
          <p:spPr>
            <a:xfrm rot="18900000">
              <a:off x="2786585" y="-6455"/>
              <a:ext cx="3388044" cy="3434525"/>
            </a:xfrm>
            <a:custGeom>
              <a:avLst/>
              <a:gdLst>
                <a:gd name="connsiteX0" fmla="*/ 553963 w 3733766"/>
                <a:gd name="connsiteY0" fmla="*/ 35774 h 3733766"/>
                <a:gd name="connsiteX1" fmla="*/ 3697992 w 3733766"/>
                <a:gd name="connsiteY1" fmla="*/ 3179803 h 3733766"/>
                <a:gd name="connsiteX2" fmla="*/ 3697992 w 3733766"/>
                <a:gd name="connsiteY2" fmla="*/ 3352537 h 3733766"/>
                <a:gd name="connsiteX3" fmla="*/ 3352537 w 3733766"/>
                <a:gd name="connsiteY3" fmla="*/ 3697992 h 3733766"/>
                <a:gd name="connsiteX4" fmla="*/ 3179803 w 3733766"/>
                <a:gd name="connsiteY4" fmla="*/ 3697992 h 3733766"/>
                <a:gd name="connsiteX5" fmla="*/ 1767027 w 3733766"/>
                <a:gd name="connsiteY5" fmla="*/ 2285215 h 3733766"/>
                <a:gd name="connsiteX6" fmla="*/ 1448552 w 3733766"/>
                <a:gd name="connsiteY6" fmla="*/ 2285215 h 3733766"/>
                <a:gd name="connsiteX7" fmla="*/ 1448552 w 3733766"/>
                <a:gd name="connsiteY7" fmla="*/ 1966740 h 3733766"/>
                <a:gd name="connsiteX8" fmla="*/ 35775 w 3733766"/>
                <a:gd name="connsiteY8" fmla="*/ 553963 h 3733766"/>
                <a:gd name="connsiteX9" fmla="*/ 35775 w 3733766"/>
                <a:gd name="connsiteY9" fmla="*/ 381229 h 3733766"/>
                <a:gd name="connsiteX10" fmla="*/ 381230 w 3733766"/>
                <a:gd name="connsiteY10" fmla="*/ 35774 h 3733766"/>
                <a:gd name="connsiteX11" fmla="*/ 553963 w 3733766"/>
                <a:gd name="connsiteY11" fmla="*/ 35774 h 373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3766" h="3733766">
                  <a:moveTo>
                    <a:pt x="553963" y="35774"/>
                  </a:moveTo>
                  <a:lnTo>
                    <a:pt x="3697992" y="3179803"/>
                  </a:lnTo>
                  <a:cubicBezTo>
                    <a:pt x="3745691" y="3227503"/>
                    <a:pt x="3745691" y="3304837"/>
                    <a:pt x="3697992" y="3352537"/>
                  </a:cubicBezTo>
                  <a:lnTo>
                    <a:pt x="3352537" y="3697992"/>
                  </a:lnTo>
                  <a:cubicBezTo>
                    <a:pt x="3304838" y="3745691"/>
                    <a:pt x="3227503" y="3745691"/>
                    <a:pt x="3179803" y="3697992"/>
                  </a:cubicBezTo>
                  <a:lnTo>
                    <a:pt x="1767027" y="2285215"/>
                  </a:lnTo>
                  <a:lnTo>
                    <a:pt x="1448552" y="2285215"/>
                  </a:lnTo>
                  <a:lnTo>
                    <a:pt x="1448552" y="1966740"/>
                  </a:lnTo>
                  <a:lnTo>
                    <a:pt x="35775" y="553963"/>
                  </a:lnTo>
                  <a:cubicBezTo>
                    <a:pt x="-11925" y="506264"/>
                    <a:pt x="-11925" y="428929"/>
                    <a:pt x="35775" y="381229"/>
                  </a:cubicBezTo>
                  <a:lnTo>
                    <a:pt x="381230" y="35774"/>
                  </a:lnTo>
                  <a:cubicBezTo>
                    <a:pt x="428929" y="-11925"/>
                    <a:pt x="506264" y="-11925"/>
                    <a:pt x="553963" y="3577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7400000" scaled="0"/>
              <a:tileRect/>
            </a:gradFill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lnSpc>
                  <a:spcPct val="120000"/>
                </a:lnSpc>
              </a:pPr>
              <a:endParaRPr lang="zh-CN" altLang="en-US" sz="1600" kern="0" spc="12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44415" y="1349545"/>
              <a:ext cx="3972598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lang="zh-C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charset="0"/>
                </a:rPr>
                <a:t>传统实施，以系统功能上线为目的</a:t>
              </a:r>
              <a:r>
                <a:rPr lang="zh-CN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charset="0"/>
                </a:rPr>
                <a:t>，</a:t>
              </a:r>
              <a:endPara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charset="0"/>
              </a:endParaRPr>
            </a:p>
            <a:p>
              <a:pPr algn="ctr" defTabSz="457200">
                <a:lnSpc>
                  <a:spcPct val="120000"/>
                </a:lnSpc>
              </a:pPr>
              <a:r>
                <a:rPr lang="zh-CN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charset="0"/>
                </a:rPr>
                <a:t>对</a:t>
              </a:r>
              <a:r>
                <a:rPr lang="zh-C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charset="0"/>
                </a:rPr>
                <a:t>企业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charset="0"/>
                </a:rPr>
                <a:t>的作业流程进行梳理</a:t>
              </a:r>
              <a:r>
                <a:rPr lang="zh-CN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charset="0"/>
                </a:rPr>
                <a:t>和电子化支持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charset="0"/>
                </a:rPr>
                <a:t>。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156212" y="2650632"/>
            <a:ext cx="436369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企业是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MTO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，顾问教你根据订单来跑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MRP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企业是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MTS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，顾问教你根据销售预测跑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MRP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43855" y="4247751"/>
            <a:ext cx="4222623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当企业的制造周期是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天，而客户要求的交期是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天时，仍然采用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MTO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模式是不合理的，应该要调整；当企业把交期做到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天，而竞争对手能够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天交货，只有把产销模式再优化才能顺应竞争的要求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  <a:r>
              <a:rPr lang="zh-CN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这些，传统实施是不会做的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7674353" y="76200"/>
            <a:ext cx="4186998" cy="3508529"/>
            <a:chOff x="2495785" y="-53725"/>
            <a:chExt cx="4186998" cy="3508529"/>
          </a:xfrm>
        </p:grpSpPr>
        <p:sp>
          <p:nvSpPr>
            <p:cNvPr id="27" name="任意形状 26"/>
            <p:cNvSpPr/>
            <p:nvPr/>
          </p:nvSpPr>
          <p:spPr>
            <a:xfrm rot="18900000">
              <a:off x="2869491" y="-53725"/>
              <a:ext cx="3490291" cy="3508529"/>
            </a:xfrm>
            <a:custGeom>
              <a:avLst/>
              <a:gdLst>
                <a:gd name="connsiteX0" fmla="*/ 553963 w 3733766"/>
                <a:gd name="connsiteY0" fmla="*/ 35774 h 3733766"/>
                <a:gd name="connsiteX1" fmla="*/ 3697992 w 3733766"/>
                <a:gd name="connsiteY1" fmla="*/ 3179803 h 3733766"/>
                <a:gd name="connsiteX2" fmla="*/ 3697992 w 3733766"/>
                <a:gd name="connsiteY2" fmla="*/ 3352537 h 3733766"/>
                <a:gd name="connsiteX3" fmla="*/ 3352537 w 3733766"/>
                <a:gd name="connsiteY3" fmla="*/ 3697992 h 3733766"/>
                <a:gd name="connsiteX4" fmla="*/ 3179803 w 3733766"/>
                <a:gd name="connsiteY4" fmla="*/ 3697992 h 3733766"/>
                <a:gd name="connsiteX5" fmla="*/ 1767027 w 3733766"/>
                <a:gd name="connsiteY5" fmla="*/ 2285215 h 3733766"/>
                <a:gd name="connsiteX6" fmla="*/ 1448552 w 3733766"/>
                <a:gd name="connsiteY6" fmla="*/ 2285215 h 3733766"/>
                <a:gd name="connsiteX7" fmla="*/ 1448552 w 3733766"/>
                <a:gd name="connsiteY7" fmla="*/ 1966740 h 3733766"/>
                <a:gd name="connsiteX8" fmla="*/ 35775 w 3733766"/>
                <a:gd name="connsiteY8" fmla="*/ 553963 h 3733766"/>
                <a:gd name="connsiteX9" fmla="*/ 35775 w 3733766"/>
                <a:gd name="connsiteY9" fmla="*/ 381229 h 3733766"/>
                <a:gd name="connsiteX10" fmla="*/ 381230 w 3733766"/>
                <a:gd name="connsiteY10" fmla="*/ 35774 h 3733766"/>
                <a:gd name="connsiteX11" fmla="*/ 553963 w 3733766"/>
                <a:gd name="connsiteY11" fmla="*/ 35774 h 373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3766" h="3733766">
                  <a:moveTo>
                    <a:pt x="553963" y="35774"/>
                  </a:moveTo>
                  <a:lnTo>
                    <a:pt x="3697992" y="3179803"/>
                  </a:lnTo>
                  <a:cubicBezTo>
                    <a:pt x="3745691" y="3227503"/>
                    <a:pt x="3745691" y="3304837"/>
                    <a:pt x="3697992" y="3352537"/>
                  </a:cubicBezTo>
                  <a:lnTo>
                    <a:pt x="3352537" y="3697992"/>
                  </a:lnTo>
                  <a:cubicBezTo>
                    <a:pt x="3304838" y="3745691"/>
                    <a:pt x="3227503" y="3745691"/>
                    <a:pt x="3179803" y="3697992"/>
                  </a:cubicBezTo>
                  <a:lnTo>
                    <a:pt x="1767027" y="2285215"/>
                  </a:lnTo>
                  <a:lnTo>
                    <a:pt x="1448552" y="2285215"/>
                  </a:lnTo>
                  <a:lnTo>
                    <a:pt x="1448552" y="1966740"/>
                  </a:lnTo>
                  <a:lnTo>
                    <a:pt x="35775" y="553963"/>
                  </a:lnTo>
                  <a:cubicBezTo>
                    <a:pt x="-11925" y="506264"/>
                    <a:pt x="-11925" y="428929"/>
                    <a:pt x="35775" y="381229"/>
                  </a:cubicBezTo>
                  <a:lnTo>
                    <a:pt x="381230" y="35774"/>
                  </a:lnTo>
                  <a:cubicBezTo>
                    <a:pt x="428929" y="-11925"/>
                    <a:pt x="506264" y="-11925"/>
                    <a:pt x="553963" y="357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DFEE2"/>
                </a:gs>
                <a:gs pos="100000">
                  <a:schemeClr val="bg1"/>
                </a:gs>
              </a:gsLst>
              <a:lin ang="9000000" scaled="0"/>
              <a:tileRect/>
            </a:gradFill>
            <a:ln w="3175">
              <a:solidFill>
                <a:srgbClr val="92D05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lnSpc>
                  <a:spcPct val="120000"/>
                </a:lnSpc>
              </a:pPr>
              <a:endParaRPr lang="zh-CN" altLang="en-US" sz="1600" kern="0" spc="12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495785" y="1349545"/>
              <a:ext cx="4186998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rgbClr val="FF0000"/>
                  </a:solidFill>
                  <a:cs typeface="Times New Roman" charset="0"/>
                </a:rPr>
                <a:t>咨询规划，是针对</a:t>
              </a:r>
              <a:r>
                <a:rPr lang="zh-CN" altLang="en-US" sz="1600" b="1" dirty="0">
                  <a:solidFill>
                    <a:srgbClr val="FF0000"/>
                  </a:solidFill>
                  <a:cs typeface="Times New Roman" charset="0"/>
                </a:rPr>
                <a:t>企业要达到</a:t>
              </a:r>
              <a:r>
                <a:rPr lang="zh-CN" altLang="en-US" sz="1600" b="1" dirty="0" smtClean="0">
                  <a:solidFill>
                    <a:srgbClr val="FF0000"/>
                  </a:solidFill>
                  <a:cs typeface="Times New Roman" charset="0"/>
                </a:rPr>
                <a:t>的</a:t>
              </a:r>
              <a:endParaRPr lang="en-US" altLang="zh-CN" sz="1600" b="1" dirty="0" smtClean="0">
                <a:solidFill>
                  <a:srgbClr val="FF0000"/>
                </a:solidFill>
                <a:cs typeface="Times New Roman" charset="0"/>
              </a:endParaRPr>
            </a:p>
            <a:p>
              <a:pPr algn="ctr" defTabSz="457200"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rgbClr val="FF0000"/>
                  </a:solidFill>
                  <a:cs typeface="Times New Roman" charset="0"/>
                </a:rPr>
                <a:t>经营</a:t>
              </a:r>
              <a:r>
                <a:rPr lang="zh-CN" altLang="en-US" sz="1600" b="1" dirty="0">
                  <a:solidFill>
                    <a:srgbClr val="FF0000"/>
                  </a:solidFill>
                  <a:cs typeface="Times New Roman" charset="0"/>
                </a:rPr>
                <a:t>管理目标，进行重构性改善。 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774" y="2600672"/>
            <a:ext cx="3529584" cy="382828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156121" y="3702206"/>
            <a:ext cx="102944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smtClean="0">
                <a:solidFill>
                  <a:srgbClr val="FF0000"/>
                </a:solidFill>
              </a:rPr>
              <a:t>But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，</a:t>
            </a:r>
            <a:endParaRPr kumimoji="1" lang="en-US" altLang="zh-CN" sz="2400" b="1" dirty="0">
              <a:solidFill>
                <a:srgbClr val="FF0000"/>
              </a:solidFill>
            </a:endParaRPr>
          </a:p>
        </p:txBody>
      </p:sp>
      <p:grpSp>
        <p:nvGrpSpPr>
          <p:cNvPr id="31" name="组 30"/>
          <p:cNvGrpSpPr/>
          <p:nvPr/>
        </p:nvGrpSpPr>
        <p:grpSpPr>
          <a:xfrm>
            <a:off x="8043699" y="3259719"/>
            <a:ext cx="3560400" cy="3173290"/>
            <a:chOff x="7818849" y="3259719"/>
            <a:chExt cx="3560400" cy="3173290"/>
          </a:xfrm>
        </p:grpSpPr>
        <p:sp>
          <p:nvSpPr>
            <p:cNvPr id="32" name="文本框 31"/>
            <p:cNvSpPr txBox="1"/>
            <p:nvPr/>
          </p:nvSpPr>
          <p:spPr>
            <a:xfrm>
              <a:off x="7818849" y="3259719"/>
              <a:ext cx="3560400" cy="338554"/>
            </a:xfrm>
            <a:prstGeom prst="rect">
              <a:avLst/>
            </a:prstGeom>
            <a:gradFill>
              <a:gsLst>
                <a:gs pos="13000">
                  <a:srgbClr val="FFFFC3"/>
                </a:gs>
                <a:gs pos="100000">
                  <a:schemeClr val="bg1"/>
                </a:gs>
              </a:gsLst>
              <a:lin ang="16200000" scaled="1"/>
            </a:gra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TW"/>
              </a:defPPr>
              <a:lvl1pPr algn="ctr" defTabSz="1036747" fontAlgn="base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5pPr>
              <a:lvl6pPr defTabSz="914400">
                <a:defRPr kumimoji="1">
                  <a:solidFill>
                    <a:schemeClr val="lt1"/>
                  </a:solidFill>
                </a:defRPr>
              </a:lvl6pPr>
              <a:lvl7pPr defTabSz="914400">
                <a:defRPr kumimoji="1">
                  <a:solidFill>
                    <a:schemeClr val="lt1"/>
                  </a:solidFill>
                </a:defRPr>
              </a:lvl7pPr>
              <a:lvl8pPr defTabSz="914400">
                <a:defRPr kumimoji="1">
                  <a:solidFill>
                    <a:schemeClr val="lt1"/>
                  </a:solidFill>
                </a:defRPr>
              </a:lvl8pPr>
              <a:lvl9pPr defTabSz="914400">
                <a:defRPr kumimoji="1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依交期分析现存产销模式的合理性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818849" y="3826666"/>
              <a:ext cx="3560400" cy="338554"/>
            </a:xfrm>
            <a:prstGeom prst="rect">
              <a:avLst/>
            </a:prstGeom>
            <a:gradFill>
              <a:gsLst>
                <a:gs pos="13000">
                  <a:srgbClr val="FFFFC3"/>
                </a:gs>
                <a:gs pos="100000">
                  <a:schemeClr val="bg1"/>
                </a:gs>
              </a:gsLst>
              <a:lin ang="16200000" scaled="1"/>
            </a:gra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TW"/>
              </a:defPPr>
              <a:lvl1pPr algn="ctr" defTabSz="1036747" fontAlgn="base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5pPr>
              <a:lvl6pPr defTabSz="914400">
                <a:defRPr kumimoji="1">
                  <a:solidFill>
                    <a:schemeClr val="lt1"/>
                  </a:solidFill>
                </a:defRPr>
              </a:lvl6pPr>
              <a:lvl7pPr defTabSz="914400">
                <a:defRPr kumimoji="1">
                  <a:solidFill>
                    <a:schemeClr val="lt1"/>
                  </a:solidFill>
                </a:defRPr>
              </a:lvl7pPr>
              <a:lvl8pPr defTabSz="914400">
                <a:defRPr kumimoji="1">
                  <a:solidFill>
                    <a:schemeClr val="lt1"/>
                  </a:solidFill>
                </a:defRPr>
              </a:lvl8pPr>
              <a:lvl9pPr defTabSz="914400">
                <a:defRPr kumimoji="1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优化或调整出新的产销模式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818849" y="4393613"/>
              <a:ext cx="3560400" cy="338554"/>
            </a:xfrm>
            <a:prstGeom prst="rect">
              <a:avLst/>
            </a:prstGeom>
            <a:gradFill>
              <a:gsLst>
                <a:gs pos="13000">
                  <a:srgbClr val="FFFFC3"/>
                </a:gs>
                <a:gs pos="100000">
                  <a:schemeClr val="bg1"/>
                </a:gs>
              </a:gsLst>
              <a:lin ang="16200000" scaled="1"/>
            </a:gra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TW"/>
              </a:defPPr>
              <a:lvl1pPr algn="ctr" defTabSz="1036747" fontAlgn="base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5pPr>
              <a:lvl6pPr defTabSz="914400">
                <a:defRPr kumimoji="1">
                  <a:solidFill>
                    <a:schemeClr val="lt1"/>
                  </a:solidFill>
                </a:defRPr>
              </a:lvl6pPr>
              <a:lvl7pPr defTabSz="914400">
                <a:defRPr kumimoji="1">
                  <a:solidFill>
                    <a:schemeClr val="lt1"/>
                  </a:solidFill>
                </a:defRPr>
              </a:lvl7pPr>
              <a:lvl8pPr defTabSz="914400">
                <a:defRPr kumimoji="1">
                  <a:solidFill>
                    <a:schemeClr val="lt1"/>
                  </a:solidFill>
                </a:defRPr>
              </a:lvl8pPr>
              <a:lvl9pPr defTabSz="914400">
                <a:defRPr kumimoji="1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确定每种产销模式的主要参数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818849" y="4960560"/>
              <a:ext cx="3560400" cy="338554"/>
            </a:xfrm>
            <a:prstGeom prst="rect">
              <a:avLst/>
            </a:prstGeom>
            <a:gradFill>
              <a:gsLst>
                <a:gs pos="13000">
                  <a:srgbClr val="FFFFC3"/>
                </a:gs>
                <a:gs pos="100000">
                  <a:schemeClr val="bg1"/>
                </a:gs>
              </a:gsLst>
              <a:lin ang="16200000" scaled="1"/>
            </a:gra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TW"/>
              </a:defPPr>
              <a:lvl1pPr algn="ctr" defTabSz="1036747" fontAlgn="base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5pPr>
              <a:lvl6pPr defTabSz="914400">
                <a:defRPr kumimoji="1">
                  <a:solidFill>
                    <a:schemeClr val="lt1"/>
                  </a:solidFill>
                </a:defRPr>
              </a:lvl6pPr>
              <a:lvl7pPr defTabSz="914400">
                <a:defRPr kumimoji="1">
                  <a:solidFill>
                    <a:schemeClr val="lt1"/>
                  </a:solidFill>
                </a:defRPr>
              </a:lvl7pPr>
              <a:lvl8pPr defTabSz="914400">
                <a:defRPr kumimoji="1">
                  <a:solidFill>
                    <a:schemeClr val="lt1"/>
                  </a:solidFill>
                </a:defRPr>
              </a:lvl8pPr>
              <a:lvl9pPr defTabSz="914400">
                <a:defRPr kumimoji="1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为每种产销模式设计执行流程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18849" y="5527507"/>
              <a:ext cx="3560400" cy="338554"/>
            </a:xfrm>
            <a:prstGeom prst="rect">
              <a:avLst/>
            </a:prstGeom>
            <a:gradFill>
              <a:gsLst>
                <a:gs pos="13000">
                  <a:srgbClr val="FFFFC3"/>
                </a:gs>
                <a:gs pos="100000">
                  <a:schemeClr val="bg1"/>
                </a:gs>
              </a:gsLst>
              <a:lin ang="16200000" scaled="1"/>
            </a:gra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TW"/>
              </a:defPPr>
              <a:lvl1pPr algn="ctr" defTabSz="1036747" fontAlgn="base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5pPr>
              <a:lvl6pPr defTabSz="914400">
                <a:defRPr kumimoji="1">
                  <a:solidFill>
                    <a:schemeClr val="lt1"/>
                  </a:solidFill>
                </a:defRPr>
              </a:lvl6pPr>
              <a:lvl7pPr defTabSz="914400">
                <a:defRPr kumimoji="1">
                  <a:solidFill>
                    <a:schemeClr val="lt1"/>
                  </a:solidFill>
                </a:defRPr>
              </a:lvl7pPr>
              <a:lvl8pPr defTabSz="914400">
                <a:defRPr kumimoji="1">
                  <a:solidFill>
                    <a:schemeClr val="lt1"/>
                  </a:solidFill>
                </a:defRPr>
              </a:lvl8pPr>
              <a:lvl9pPr defTabSz="914400">
                <a:defRPr kumimoji="1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设计流程中的人机作业或表单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818849" y="6094455"/>
              <a:ext cx="3560400" cy="338554"/>
            </a:xfrm>
            <a:prstGeom prst="rect">
              <a:avLst/>
            </a:prstGeom>
            <a:gradFill>
              <a:gsLst>
                <a:gs pos="13000">
                  <a:srgbClr val="FFFFC3"/>
                </a:gs>
                <a:gs pos="100000">
                  <a:schemeClr val="bg1"/>
                </a:gs>
              </a:gsLst>
              <a:lin ang="16200000" scaled="1"/>
            </a:gra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TW"/>
              </a:defPPr>
              <a:lvl1pPr algn="ctr" defTabSz="1036747" fontAlgn="base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lt1"/>
                  </a:solidFill>
                </a:defRPr>
              </a:lvl5pPr>
              <a:lvl6pPr defTabSz="914400">
                <a:defRPr kumimoji="1">
                  <a:solidFill>
                    <a:schemeClr val="lt1"/>
                  </a:solidFill>
                </a:defRPr>
              </a:lvl6pPr>
              <a:lvl7pPr defTabSz="914400">
                <a:defRPr kumimoji="1">
                  <a:solidFill>
                    <a:schemeClr val="lt1"/>
                  </a:solidFill>
                </a:defRPr>
              </a:lvl7pPr>
              <a:lvl8pPr defTabSz="914400">
                <a:defRPr kumimoji="1">
                  <a:solidFill>
                    <a:schemeClr val="lt1"/>
                  </a:solidFill>
                </a:defRPr>
              </a:lvl8pPr>
              <a:lvl9pPr defTabSz="914400">
                <a:defRPr kumimoji="1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设计产销模式定期</a:t>
              </a:r>
              <a:r>
                <a:rPr lang="zh-CN" altLang="en-US"/>
                <a:t>优化的机制</a:t>
              </a:r>
              <a:endParaRPr lang="zh-CN" altLang="en-US" dirty="0"/>
            </a:p>
          </p:txBody>
        </p:sp>
        <p:sp>
          <p:nvSpPr>
            <p:cNvPr id="38" name="下箭头 37"/>
            <p:cNvSpPr/>
            <p:nvPr/>
          </p:nvSpPr>
          <p:spPr>
            <a:xfrm>
              <a:off x="9318313" y="3633110"/>
              <a:ext cx="561473" cy="166068"/>
            </a:xfrm>
            <a:prstGeom prst="downArrow">
              <a:avLst/>
            </a:prstGeom>
            <a:solidFill>
              <a:srgbClr val="FFC000"/>
            </a:soli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36747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下箭头 38"/>
            <p:cNvSpPr/>
            <p:nvPr/>
          </p:nvSpPr>
          <p:spPr>
            <a:xfrm>
              <a:off x="9318313" y="5902333"/>
              <a:ext cx="561473" cy="166068"/>
            </a:xfrm>
            <a:prstGeom prst="downArrow">
              <a:avLst/>
            </a:prstGeom>
            <a:solidFill>
              <a:srgbClr val="FFC000"/>
            </a:soli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36747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下箭头 39"/>
            <p:cNvSpPr/>
            <p:nvPr/>
          </p:nvSpPr>
          <p:spPr>
            <a:xfrm>
              <a:off x="9318313" y="4196606"/>
              <a:ext cx="561473" cy="166068"/>
            </a:xfrm>
            <a:prstGeom prst="downArrow">
              <a:avLst/>
            </a:prstGeom>
            <a:solidFill>
              <a:srgbClr val="FFC000"/>
            </a:soli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36747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下箭头 40"/>
            <p:cNvSpPr/>
            <p:nvPr/>
          </p:nvSpPr>
          <p:spPr>
            <a:xfrm>
              <a:off x="9318313" y="4760102"/>
              <a:ext cx="561473" cy="166068"/>
            </a:xfrm>
            <a:prstGeom prst="downArrow">
              <a:avLst/>
            </a:prstGeom>
            <a:solidFill>
              <a:srgbClr val="FFC000"/>
            </a:soli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36747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下箭头 41"/>
            <p:cNvSpPr/>
            <p:nvPr/>
          </p:nvSpPr>
          <p:spPr>
            <a:xfrm>
              <a:off x="9318313" y="5323598"/>
              <a:ext cx="561473" cy="166068"/>
            </a:xfrm>
            <a:prstGeom prst="downArrow">
              <a:avLst/>
            </a:prstGeom>
            <a:solidFill>
              <a:srgbClr val="FFC000"/>
            </a:soli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36747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3" name="TextBox 29"/>
          <p:cNvSpPr txBox="1"/>
          <p:nvPr/>
        </p:nvSpPr>
        <p:spPr>
          <a:xfrm>
            <a:off x="105490" y="1761115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>
                <a:solidFill>
                  <a:srgbClr val="A2A2A2"/>
                </a:solidFill>
                <a:cs typeface="微软雅黑"/>
              </a:rPr>
              <a:t>Step1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289104" y="2833693"/>
            <a:ext cx="1607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65000"/>
                  </a:schemeClr>
                </a:solidFill>
              </a:rPr>
              <a:t>解析影响管理能力的核心流程</a:t>
            </a:r>
          </a:p>
        </p:txBody>
      </p:sp>
      <p:sp>
        <p:nvSpPr>
          <p:cNvPr id="45" name="矩形 44"/>
          <p:cNvSpPr/>
          <p:nvPr/>
        </p:nvSpPr>
        <p:spPr>
          <a:xfrm>
            <a:off x="1289104" y="3988916"/>
            <a:ext cx="16074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b="1" dirty="0" smtClean="0">
                <a:solidFill>
                  <a:srgbClr val="FF0000"/>
                </a:solidFill>
              </a:rPr>
              <a:t>运用咨询手法，优化业务流程和管理流程</a:t>
            </a:r>
            <a:endParaRPr kumimoji="1"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46" name="Text Box 17"/>
          <p:cNvSpPr txBox="1">
            <a:spLocks noChangeArrowheads="1"/>
          </p:cNvSpPr>
          <p:nvPr/>
        </p:nvSpPr>
        <p:spPr bwMode="gray">
          <a:xfrm>
            <a:off x="1289104" y="5144138"/>
            <a:ext cx="1607454" cy="7386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3333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defRPr kumimoji="1" sz="1400" b="1">
                <a:solidFill>
                  <a:srgbClr val="FF0000"/>
                </a:solidFill>
              </a:defRPr>
            </a:lvl1pPr>
          </a:lstStyle>
          <a:p>
            <a:r>
              <a:rPr lang="zh-CN" altLang="en-US" b="0" dirty="0" smtClean="0">
                <a:solidFill>
                  <a:schemeClr val="tx1"/>
                </a:solidFill>
              </a:rPr>
              <a:t>运用软件系统，实现</a:t>
            </a:r>
            <a:r>
              <a:rPr lang="zh-CN" altLang="en-US" b="0" dirty="0">
                <a:solidFill>
                  <a:schemeClr val="tx1"/>
                </a:solidFill>
              </a:rPr>
              <a:t>管控体系的透明化监控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sp>
        <p:nvSpPr>
          <p:cNvPr id="47" name="虚尾箭头 46"/>
          <p:cNvSpPr/>
          <p:nvPr/>
        </p:nvSpPr>
        <p:spPr>
          <a:xfrm>
            <a:off x="906110" y="1771605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TextBox 29"/>
          <p:cNvSpPr txBox="1"/>
          <p:nvPr/>
        </p:nvSpPr>
        <p:spPr>
          <a:xfrm>
            <a:off x="105490" y="2917078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Step2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49" name="TextBox 29"/>
          <p:cNvSpPr txBox="1"/>
          <p:nvPr/>
        </p:nvSpPr>
        <p:spPr>
          <a:xfrm>
            <a:off x="105490" y="4102069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Step3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50" name="TextBox 29"/>
          <p:cNvSpPr txBox="1"/>
          <p:nvPr/>
        </p:nvSpPr>
        <p:spPr>
          <a:xfrm>
            <a:off x="105490" y="5258033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Step4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51" name="虚尾箭头 50"/>
          <p:cNvSpPr/>
          <p:nvPr/>
        </p:nvSpPr>
        <p:spPr>
          <a:xfrm>
            <a:off x="906110" y="2940319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虚尾箭头 51"/>
          <p:cNvSpPr/>
          <p:nvPr/>
        </p:nvSpPr>
        <p:spPr>
          <a:xfrm>
            <a:off x="906110" y="4109033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虚尾箭头 52"/>
          <p:cNvSpPr/>
          <p:nvPr/>
        </p:nvSpPr>
        <p:spPr>
          <a:xfrm>
            <a:off x="906110" y="5277747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330213" y="1651188"/>
            <a:ext cx="15663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65000"/>
                  </a:schemeClr>
                </a:solidFill>
              </a:rPr>
              <a:t>围绕议题，进行支持营运管理的顶层设计</a:t>
            </a:r>
          </a:p>
        </p:txBody>
      </p:sp>
    </p:spTree>
    <p:extLst>
      <p:ext uri="{BB962C8B-B14F-4D97-AF65-F5344CB8AC3E}">
        <p14:creationId xmlns:p14="http://schemas.microsoft.com/office/powerpoint/2010/main" val="20877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09904" y="5925215"/>
            <a:ext cx="5980459" cy="338554"/>
          </a:xfrm>
          <a:prstGeom prst="rect">
            <a:avLst/>
          </a:prstGeom>
          <a:gradFill>
            <a:gsLst>
              <a:gs pos="34000">
                <a:srgbClr val="FFFFFF"/>
              </a:gs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 eaLnBrk="1" hangingPunct="1"/>
            <a:endParaRPr lang="zh-CN" altLang="en-US" sz="1600" b="1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Lao UI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09904" y="3847150"/>
            <a:ext cx="6548607" cy="2448271"/>
          </a:xfrm>
          <a:prstGeom prst="rect">
            <a:avLst/>
          </a:prstGeom>
          <a:noFill/>
          <a:ln>
            <a:noFill/>
          </a:ln>
          <a:effectLst/>
        </p:spPr>
        <p:txBody>
          <a:bodyPr lIns="53340" tIns="53340" rIns="53340" bIns="53340" spcCol="1270" anchor="b"/>
          <a:lstStyle/>
          <a:p>
            <a:pPr algn="r" defTabSz="1244600">
              <a:defRPr/>
            </a:pPr>
            <a:r>
              <a:rPr lang="zh-TW" altLang="en-US" sz="8000" b="1" i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8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TW" altLang="en-US" sz="4000" kern="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4000" kern="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44600">
              <a:defRPr/>
            </a:pPr>
            <a:r>
              <a:rPr lang="zh-TW" altLang="en-US" sz="4400" kern="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TW" altLang="en-US" sz="40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实现企业应用价值</a:t>
            </a:r>
            <a:endParaRPr lang="en-US" altLang="zh-TW" sz="4000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44600">
              <a:defRPr/>
            </a:pPr>
            <a:r>
              <a:rPr lang="zh-TW" altLang="en-US" sz="40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确保营运绩效达成</a:t>
            </a:r>
            <a:endParaRPr lang="zh-TW" altLang="en-US" sz="2000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83140"/>
            <a:ext cx="8884920" cy="1730675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86000"/>
                </a:srgbClr>
              </a:gs>
              <a:gs pos="100000">
                <a:schemeClr val="bg1">
                  <a:alpha val="0"/>
                </a:schemeClr>
              </a:gs>
              <a:gs pos="0">
                <a:schemeClr val="bg1">
                  <a:alpha val="47000"/>
                </a:schemeClr>
              </a:gs>
              <a:gs pos="39000">
                <a:schemeClr val="bg1"/>
              </a:gs>
            </a:gsLst>
            <a:lin ang="0" scaled="1"/>
            <a:tileRect/>
          </a:gradFill>
          <a:ln>
            <a:noFill/>
            <a:prstDash val="dash"/>
          </a:ln>
          <a:effectLst>
            <a:softEdge rad="635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29042" y="1683140"/>
            <a:ext cx="7675032" cy="1709287"/>
          </a:xfrm>
          <a:prstGeom prst="rect">
            <a:avLst/>
          </a:prstGeom>
          <a:noFill/>
          <a:ln>
            <a:noFill/>
          </a:ln>
          <a:effectLst/>
        </p:spPr>
        <p:txBody>
          <a:bodyPr lIns="53340" tIns="53340" rIns="53340" bIns="53340" spcCol="1270" anchor="b"/>
          <a:lstStyle/>
          <a:p>
            <a:pPr defTabSz="1244600">
              <a:defRPr/>
            </a:pPr>
            <a:r>
              <a:rPr lang="zh-TW" altLang="en-US" sz="6000" b="1" i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不只是 </a:t>
            </a:r>
            <a:r>
              <a:rPr lang="zh-TW" altLang="en-US" sz="4000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endParaRPr lang="en-US" altLang="zh-TW" sz="4000" i="1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44600">
              <a:defRPr/>
            </a:pPr>
            <a:r>
              <a:rPr lang="zh-TW" altLang="en-US" sz="4000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表单流程作业系统化</a:t>
            </a:r>
            <a:endParaRPr lang="zh-TW" altLang="en-US" sz="2000" i="1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鼎捷的追求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693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1351062"/>
            <a:ext cx="12192000" cy="55159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  <a:prstDash val="dash"/>
          </a:ln>
          <a:effectLst>
            <a:outerShdw blurRad="76200" dist="50800" dir="16200000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价值交付，帮助企业实现信息化的价值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-1" y="1342058"/>
            <a:ext cx="2988000" cy="551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  <a:headEnd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black"/>
              </a:solidFill>
              <a:cs typeface="微软雅黑"/>
            </a:endParaRPr>
          </a:p>
        </p:txBody>
      </p:sp>
      <p:pic>
        <p:nvPicPr>
          <p:cNvPr id="24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8429" y="2504414"/>
            <a:ext cx="8438528" cy="4140226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  <p:sp>
        <p:nvSpPr>
          <p:cNvPr id="25" name="文本框 24"/>
          <p:cNvSpPr txBox="1"/>
          <p:nvPr/>
        </p:nvSpPr>
        <p:spPr>
          <a:xfrm>
            <a:off x="4128629" y="1598740"/>
            <a:ext cx="7680634" cy="761401"/>
          </a:xfrm>
          <a:prstGeom prst="rect">
            <a:avLst/>
          </a:prstGeom>
          <a:gradFill>
            <a:gsLst>
              <a:gs pos="0">
                <a:srgbClr val="D8F1FF"/>
              </a:gs>
              <a:gs pos="40000">
                <a:srgbClr val="ECF8FF"/>
              </a:gs>
              <a:gs pos="100000">
                <a:schemeClr val="bg1"/>
              </a:gs>
            </a:gsLst>
            <a:lin ang="0" scaled="1"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buFontTx/>
              <a:buChar char="-"/>
              <a:defRPr kumimoji="1"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0" indent="457200">
              <a:lnSpc>
                <a:spcPct val="150000"/>
              </a:lnSpc>
              <a:buNone/>
              <a:defRPr/>
            </a:pPr>
            <a:r>
              <a:rPr kumimoji="0" lang="en-US" altLang="zh-CN" sz="1200" i="1" kern="0" dirty="0">
                <a:solidFill>
                  <a:srgbClr val="C00000"/>
                </a:solidFill>
                <a:cs typeface="微软雅黑"/>
              </a:rPr>
              <a:t>PDCA</a:t>
            </a:r>
            <a:r>
              <a:rPr kumimoji="0" lang="zh-CN" altLang="en-US" sz="1200" i="1" kern="0" dirty="0">
                <a:solidFill>
                  <a:srgbClr val="C00000"/>
                </a:solidFill>
                <a:cs typeface="微软雅黑"/>
              </a:rPr>
              <a:t>循环</a:t>
            </a:r>
            <a:r>
              <a:rPr kumimoji="0" lang="zh-CN" altLang="en-US" sz="1200" kern="0" dirty="0" smtClean="0">
                <a:solidFill>
                  <a:sysClr val="windowText" lastClr="000000"/>
                </a:solidFill>
                <a:cs typeface="微软雅黑"/>
              </a:rPr>
              <a:t>，就是标准化执行、再查核、再组织。也就是说，先</a:t>
            </a:r>
            <a:r>
              <a:rPr kumimoji="0" lang="zh-CN" altLang="en-US" sz="1200" kern="0" dirty="0">
                <a:solidFill>
                  <a:sysClr val="windowText" lastClr="000000"/>
                </a:solidFill>
                <a:cs typeface="微软雅黑"/>
              </a:rPr>
              <a:t>做一个标准，去做，做完发现问题，检查改进再做再</a:t>
            </a:r>
            <a:r>
              <a:rPr kumimoji="0" lang="zh-CN" altLang="en-US" sz="1200" kern="0" dirty="0" smtClean="0">
                <a:solidFill>
                  <a:sysClr val="windowText" lastClr="000000"/>
                </a:solidFill>
                <a:cs typeface="微软雅黑"/>
              </a:rPr>
              <a:t>标准化。</a:t>
            </a:r>
            <a:r>
              <a:rPr lang="zh-CN" altLang="en-US" sz="1200" dirty="0"/>
              <a:t>每一次转动</a:t>
            </a:r>
            <a:r>
              <a:rPr lang="en-US" altLang="zh-CN" sz="1200" dirty="0"/>
              <a:t>PDCA</a:t>
            </a:r>
            <a:r>
              <a:rPr lang="zh-CN" altLang="en-US" sz="1200" dirty="0"/>
              <a:t>循环</a:t>
            </a:r>
            <a:r>
              <a:rPr lang="zh-CN" altLang="en-US" sz="1200" dirty="0" smtClean="0"/>
              <a:t>，不良就</a:t>
            </a:r>
            <a:r>
              <a:rPr lang="zh-CN" altLang="en-US" sz="1200" dirty="0"/>
              <a:t>会减少，管理水平就会越来越</a:t>
            </a:r>
            <a:r>
              <a:rPr lang="zh-CN" altLang="en-US" sz="1200" dirty="0" smtClean="0"/>
              <a:t>高。</a:t>
            </a:r>
            <a:endParaRPr kumimoji="0" lang="zh-CN" altLang="en-US" sz="1200" kern="0" dirty="0">
              <a:solidFill>
                <a:sysClr val="windowText" lastClr="000000"/>
              </a:solidFill>
              <a:cs typeface="微软雅黑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3458430" y="1945726"/>
            <a:ext cx="53959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9"/>
          <p:cNvSpPr txBox="1"/>
          <p:nvPr/>
        </p:nvSpPr>
        <p:spPr>
          <a:xfrm>
            <a:off x="105490" y="1761115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>
                <a:solidFill>
                  <a:srgbClr val="A2A2A2"/>
                </a:solidFill>
                <a:cs typeface="微软雅黑"/>
              </a:rPr>
              <a:t>Step1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89104" y="2833693"/>
            <a:ext cx="1607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65000"/>
                  </a:schemeClr>
                </a:solidFill>
              </a:rPr>
              <a:t>解析影响管理能力的核心流程</a:t>
            </a:r>
          </a:p>
        </p:txBody>
      </p:sp>
      <p:sp>
        <p:nvSpPr>
          <p:cNvPr id="22" name="矩形 21"/>
          <p:cNvSpPr/>
          <p:nvPr/>
        </p:nvSpPr>
        <p:spPr>
          <a:xfrm>
            <a:off x="1289104" y="3988916"/>
            <a:ext cx="16074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65000"/>
                  </a:schemeClr>
                </a:solidFill>
              </a:rPr>
              <a:t>运用咨询手法，优化业务流程和管理流程</a:t>
            </a:r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gray">
          <a:xfrm>
            <a:off x="1289104" y="5144138"/>
            <a:ext cx="1607454" cy="7386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3333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14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运用软件系统，实现管控体系的透明化监控</a:t>
            </a:r>
          </a:p>
        </p:txBody>
      </p:sp>
      <p:sp>
        <p:nvSpPr>
          <p:cNvPr id="28" name="虚尾箭头 27"/>
          <p:cNvSpPr/>
          <p:nvPr/>
        </p:nvSpPr>
        <p:spPr>
          <a:xfrm>
            <a:off x="906110" y="1771605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05490" y="2917078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Step2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490" y="4102069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Step3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31" name="TextBox 29"/>
          <p:cNvSpPr txBox="1"/>
          <p:nvPr/>
        </p:nvSpPr>
        <p:spPr>
          <a:xfrm>
            <a:off x="105490" y="5258033"/>
            <a:ext cx="815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600" b="1" dirty="0" smtClean="0">
                <a:solidFill>
                  <a:srgbClr val="A2A2A2"/>
                </a:solidFill>
                <a:cs typeface="微软雅黑"/>
              </a:rPr>
              <a:t>Step4</a:t>
            </a:r>
            <a:endParaRPr lang="zh-CN" altLang="en-US" sz="1600" b="1" dirty="0">
              <a:solidFill>
                <a:srgbClr val="A2A2A2"/>
              </a:solidFill>
              <a:cs typeface="微软雅黑"/>
            </a:endParaRPr>
          </a:p>
        </p:txBody>
      </p:sp>
      <p:sp>
        <p:nvSpPr>
          <p:cNvPr id="32" name="虚尾箭头 31"/>
          <p:cNvSpPr/>
          <p:nvPr/>
        </p:nvSpPr>
        <p:spPr>
          <a:xfrm>
            <a:off x="906110" y="2940319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虚尾箭头 32"/>
          <p:cNvSpPr/>
          <p:nvPr/>
        </p:nvSpPr>
        <p:spPr>
          <a:xfrm>
            <a:off x="906110" y="4109033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虚尾箭头 33"/>
          <p:cNvSpPr/>
          <p:nvPr/>
        </p:nvSpPr>
        <p:spPr>
          <a:xfrm>
            <a:off x="906110" y="5277747"/>
            <a:ext cx="350744" cy="282387"/>
          </a:xfrm>
          <a:prstGeom prst="striped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30213" y="1651188"/>
            <a:ext cx="15663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65000"/>
                  </a:schemeClr>
                </a:solidFill>
              </a:rPr>
              <a:t>围绕议题，进行支持营运管理的顶层设计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29" y="2518707"/>
            <a:ext cx="8444428" cy="4125933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61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64565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价值交付，</a:t>
            </a:r>
            <a:r>
              <a:rPr kumimoji="1" lang="zh-CN" altLang="en-US" dirty="0"/>
              <a:t>与传统</a:t>
            </a:r>
            <a:r>
              <a:rPr kumimoji="1" lang="zh-CN" altLang="en-US" dirty="0" smtClean="0"/>
              <a:t>软件交付的</a:t>
            </a:r>
            <a:r>
              <a:rPr kumimoji="1" lang="zh-CN" altLang="en-US" dirty="0"/>
              <a:t>差异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440369" y="1868326"/>
            <a:ext cx="5199180" cy="63201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B9B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 b="1">
              <a:solidFill>
                <a:srgbClr val="FF0000"/>
              </a:solidFill>
              <a:latin typeface="+mn-ea"/>
              <a:cs typeface="Microsoft JhengHei Light" panose="020B030403050404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5746961" y="1574563"/>
            <a:ext cx="1386817" cy="1195532"/>
          </a:xfrm>
          <a:prstGeom prst="hexagon">
            <a:avLst/>
          </a:prstGeom>
          <a:gradFill rotWithShape="1">
            <a:gsLst>
              <a:gs pos="49000">
                <a:srgbClr val="FF0000"/>
              </a:gs>
              <a:gs pos="0">
                <a:srgbClr val="FF4F4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更重视</a:t>
            </a:r>
            <a:endParaRPr kumimoji="1"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20401" y="1776600"/>
            <a:ext cx="30035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 fontAlgn="base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zh-TW" altLang="en-US" sz="2000" b="1" u="sng" dirty="0">
                <a:solidFill>
                  <a:srgbClr val="FF0000"/>
                </a:solidFill>
                <a:latin typeface="+mn-ea"/>
              </a:rPr>
              <a:t>在管理流程“优化”</a:t>
            </a:r>
          </a:p>
        </p:txBody>
      </p:sp>
      <p:sp>
        <p:nvSpPr>
          <p:cNvPr id="7" name="矩形 6"/>
          <p:cNvSpPr/>
          <p:nvPr/>
        </p:nvSpPr>
        <p:spPr>
          <a:xfrm>
            <a:off x="5169273" y="1992047"/>
            <a:ext cx="748923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kumimoji="1" lang="zh-CN" altLang="en-US" sz="4400" b="1" dirty="0">
                <a:solidFill>
                  <a:srgbClr val="6EAFFF"/>
                </a:solidFill>
              </a:rPr>
              <a:t>，</a:t>
            </a:r>
            <a:endParaRPr lang="zh-CN" altLang="en-US" sz="4400" b="1" dirty="0">
              <a:solidFill>
                <a:srgbClr val="6EAFFF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440369" y="3556266"/>
            <a:ext cx="5199180" cy="63201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B9B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 b="1">
              <a:solidFill>
                <a:srgbClr val="FF0000"/>
              </a:solidFill>
              <a:latin typeface="+mn-ea"/>
              <a:cs typeface="Microsoft JhengHei Light" panose="020B0304030504040204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5746961" y="3262503"/>
            <a:ext cx="1386817" cy="1195532"/>
          </a:xfrm>
          <a:prstGeom prst="hexagon">
            <a:avLst/>
          </a:prstGeom>
          <a:gradFill rotWithShape="1">
            <a:gsLst>
              <a:gs pos="49000">
                <a:srgbClr val="FF0000"/>
              </a:gs>
              <a:gs pos="0">
                <a:srgbClr val="FF4F4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更重视</a:t>
            </a:r>
            <a:endParaRPr kumimoji="1"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20401" y="3464540"/>
            <a:ext cx="30035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 fontAlgn="base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zh-TW" altLang="en-US" sz="2000" b="1" u="sng" dirty="0">
                <a:solidFill>
                  <a:srgbClr val="FF0000"/>
                </a:solidFill>
                <a:latin typeface="+mn-ea"/>
              </a:rPr>
              <a:t>在“管理层”议题的改善</a:t>
            </a:r>
          </a:p>
        </p:txBody>
      </p:sp>
      <p:sp>
        <p:nvSpPr>
          <p:cNvPr id="11" name="矩形 10"/>
          <p:cNvSpPr/>
          <p:nvPr/>
        </p:nvSpPr>
        <p:spPr>
          <a:xfrm>
            <a:off x="5169273" y="3679987"/>
            <a:ext cx="748923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kumimoji="1" lang="zh-CN" altLang="en-US" sz="4400" b="1" dirty="0">
                <a:solidFill>
                  <a:srgbClr val="6EAFFF"/>
                </a:solidFill>
              </a:rPr>
              <a:t>，</a:t>
            </a:r>
            <a:endParaRPr lang="zh-CN" altLang="en-US" sz="4400" b="1" dirty="0">
              <a:solidFill>
                <a:srgbClr val="6EAFFF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494304" y="4882255"/>
            <a:ext cx="5145245" cy="1394176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B9B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 b="1">
              <a:solidFill>
                <a:srgbClr val="FF0000"/>
              </a:solidFill>
              <a:latin typeface="+mn-ea"/>
              <a:cs typeface="Microsoft JhengHei Light" panose="020B0304030504040204" pitchFamily="34" charset="-122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5800897" y="4950442"/>
            <a:ext cx="1386817" cy="1195532"/>
          </a:xfrm>
          <a:prstGeom prst="hexagon">
            <a:avLst/>
          </a:prstGeom>
          <a:gradFill rotWithShape="1">
            <a:gsLst>
              <a:gs pos="49000">
                <a:srgbClr val="FF0000"/>
              </a:gs>
              <a:gs pos="0">
                <a:srgbClr val="FF4F4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rPr>
              <a:t>更重视</a:t>
            </a:r>
            <a:endParaRPr kumimoji="1"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84271" y="4866404"/>
            <a:ext cx="4189013" cy="1356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0100" fontAlgn="base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zh-TW" altLang="en-US" sz="2000" b="1" u="sng" dirty="0">
                <a:solidFill>
                  <a:srgbClr val="FF0000"/>
                </a:solidFill>
                <a:latin typeface="+mn-ea"/>
              </a:rPr>
              <a:t>在企业“经营成果”的</a:t>
            </a:r>
            <a:r>
              <a:rPr kumimoji="1" lang="zh-TW" altLang="en-US" sz="2000" b="1" u="sng" dirty="0" smtClean="0">
                <a:solidFill>
                  <a:srgbClr val="FF0000"/>
                </a:solidFill>
                <a:latin typeface="+mn-ea"/>
              </a:rPr>
              <a:t>提高</a:t>
            </a:r>
            <a:endParaRPr kumimoji="1" lang="en-US" altLang="zh-TW" sz="2000" b="1" u="sng" dirty="0" smtClean="0">
              <a:solidFill>
                <a:srgbClr val="FF0000"/>
              </a:solidFill>
              <a:latin typeface="+mn-ea"/>
            </a:endParaRPr>
          </a:p>
          <a:p>
            <a:pPr defTabSz="800100" fontAlgn="base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zh-TW" altLang="en-US" sz="14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kumimoji="1" lang="zh-TW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如：提高交付所带来的订单增加，加快周转所带来的存货成本降低等）</a:t>
            </a:r>
          </a:p>
        </p:txBody>
      </p:sp>
      <p:sp>
        <p:nvSpPr>
          <p:cNvPr id="15" name="矩形 14"/>
          <p:cNvSpPr/>
          <p:nvPr/>
        </p:nvSpPr>
        <p:spPr>
          <a:xfrm>
            <a:off x="5223209" y="5310776"/>
            <a:ext cx="748923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kumimoji="1" lang="zh-CN" altLang="en-US" sz="4400" b="1" dirty="0">
                <a:solidFill>
                  <a:srgbClr val="6EAFFF"/>
                </a:solidFill>
              </a:rPr>
              <a:t>，</a:t>
            </a:r>
            <a:endParaRPr lang="zh-CN" altLang="en-US" sz="4400" b="1" dirty="0">
              <a:solidFill>
                <a:srgbClr val="6EAFFF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3229" y="1868326"/>
            <a:ext cx="4807324" cy="63201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6EAFFF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 b="1">
              <a:solidFill>
                <a:srgbClr val="FF0000"/>
              </a:solidFill>
              <a:latin typeface="+mn-ea"/>
              <a:cs typeface="Microsoft JhengHei Light" panose="020B030403050404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4570" y="1953498"/>
            <a:ext cx="3046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chemeClr val="bg1">
                    <a:lumMod val="50000"/>
                  </a:schemeClr>
                </a:solidFill>
              </a:rPr>
              <a:t>不只是 </a:t>
            </a:r>
            <a:r>
              <a:rPr lang="zh-CN" altLang="en-US" dirty="0" smtClean="0"/>
              <a:t>系统</a:t>
            </a:r>
            <a:r>
              <a:rPr lang="zh-CN" altLang="en-US" dirty="0"/>
              <a:t>应用“上线”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13229" y="3556266"/>
            <a:ext cx="4807324" cy="632011"/>
          </a:xfrm>
          <a:prstGeom prst="roundRect">
            <a:avLst/>
          </a:prstGeom>
          <a:solidFill>
            <a:schemeClr val="bg1"/>
          </a:solidFill>
          <a:ln w="9525">
            <a:solidFill>
              <a:srgbClr val="6EAFFF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 b="1">
              <a:solidFill>
                <a:srgbClr val="FF0000"/>
              </a:solidFill>
              <a:latin typeface="+mn-ea"/>
              <a:cs typeface="Microsoft JhengHei Light" panose="020B030403050404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4570" y="3641438"/>
            <a:ext cx="35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chemeClr val="bg1">
                    <a:lumMod val="50000"/>
                  </a:schemeClr>
                </a:solidFill>
              </a:rPr>
              <a:t>不只是 </a:t>
            </a:r>
            <a:r>
              <a:rPr lang="zh-CN" altLang="en-US" dirty="0" smtClean="0"/>
              <a:t>满足</a:t>
            </a:r>
            <a:r>
              <a:rPr lang="zh-CN" altLang="en-US" dirty="0"/>
              <a:t>“一线”作业需求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13229" y="5168005"/>
            <a:ext cx="4807324" cy="901769"/>
          </a:xfrm>
          <a:prstGeom prst="roundRect">
            <a:avLst/>
          </a:prstGeom>
          <a:solidFill>
            <a:schemeClr val="bg1"/>
          </a:solidFill>
          <a:ln w="9525">
            <a:solidFill>
              <a:srgbClr val="6EAFFF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 b="1">
              <a:solidFill>
                <a:srgbClr val="FF0000"/>
              </a:solidFill>
              <a:latin typeface="+mn-ea"/>
              <a:cs typeface="Microsoft JhengHei Light" panose="020B030403050404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05170" y="5297112"/>
            <a:ext cx="331538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作业</a:t>
            </a:r>
            <a:r>
              <a:rPr lang="zh-CN" altLang="en-US" dirty="0"/>
              <a:t>执行产出</a:t>
            </a:r>
            <a:r>
              <a:rPr lang="zh-CN" altLang="en-US" dirty="0" smtClean="0"/>
              <a:t>正确</a:t>
            </a:r>
            <a:endParaRPr lang="en-US" altLang="zh-CN" dirty="0" smtClean="0"/>
          </a:p>
          <a:p>
            <a:pPr defTabSz="800100" fontAlgn="base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zh-CN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（如：</a:t>
            </a:r>
            <a:r>
              <a:rPr kumimoji="1" lang="zh-CN" altLang="en-US" sz="14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库存、成本、帐务准确等</a:t>
            </a:r>
            <a:r>
              <a:rPr kumimoji="1" lang="zh-CN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</a:p>
        </p:txBody>
      </p:sp>
      <p:sp>
        <p:nvSpPr>
          <p:cNvPr id="22" name="矩形 21"/>
          <p:cNvSpPr/>
          <p:nvPr/>
        </p:nvSpPr>
        <p:spPr>
          <a:xfrm>
            <a:off x="914570" y="5408496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>
                <a:solidFill>
                  <a:schemeClr val="bg1">
                    <a:lumMod val="50000"/>
                  </a:schemeClr>
                </a:solidFill>
              </a:rPr>
              <a:t>不只是 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9614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 92"/>
          <p:cNvGrpSpPr/>
          <p:nvPr/>
        </p:nvGrpSpPr>
        <p:grpSpPr>
          <a:xfrm>
            <a:off x="911424" y="3280106"/>
            <a:ext cx="10540381" cy="4099351"/>
            <a:chOff x="911424" y="3280106"/>
            <a:chExt cx="10540381" cy="4099351"/>
          </a:xfrm>
        </p:grpSpPr>
        <p:sp>
          <p:nvSpPr>
            <p:cNvPr id="94" name="矩形 93"/>
            <p:cNvSpPr/>
            <p:nvPr/>
          </p:nvSpPr>
          <p:spPr bwMode="auto">
            <a:xfrm>
              <a:off x="911424" y="3280106"/>
              <a:ext cx="10540381" cy="345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ysDot"/>
              <a:tailEnd type="oval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95" name="组 94"/>
            <p:cNvGrpSpPr/>
            <p:nvPr/>
          </p:nvGrpSpPr>
          <p:grpSpPr>
            <a:xfrm>
              <a:off x="1438122" y="3377388"/>
              <a:ext cx="9381314" cy="4002069"/>
              <a:chOff x="1438122" y="3254476"/>
              <a:chExt cx="9381314" cy="4002069"/>
            </a:xfrm>
          </p:grpSpPr>
          <p:cxnSp>
            <p:nvCxnSpPr>
              <p:cNvPr id="98" name="直接箭头连接符 6"/>
              <p:cNvCxnSpPr/>
              <p:nvPr/>
            </p:nvCxnSpPr>
            <p:spPr>
              <a:xfrm flipV="1">
                <a:off x="1438122" y="4512309"/>
                <a:ext cx="7674434" cy="1402230"/>
              </a:xfrm>
              <a:prstGeom prst="straightConnector1">
                <a:avLst/>
              </a:prstGeom>
              <a:ln w="57150">
                <a:gradFill>
                  <a:gsLst>
                    <a:gs pos="0">
                      <a:srgbClr val="3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文本框 98"/>
              <p:cNvSpPr txBox="1"/>
              <p:nvPr/>
            </p:nvSpPr>
            <p:spPr>
              <a:xfrm>
                <a:off x="2296335" y="5887026"/>
                <a:ext cx="1154243" cy="352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zh-CN" sz="1600">
                    <a:solidFill>
                      <a:prstClr val="black"/>
                    </a:solidFill>
                    <a:latin typeface="微软雅黑"/>
                    <a:ea typeface="微软雅黑"/>
                  </a:rPr>
                  <a:t>2014</a:t>
                </a:r>
                <a:endParaRPr kumimoji="0" lang="zh-CN" altLang="en-US" sz="16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 bwMode="auto">
              <a:xfrm>
                <a:off x="2495600" y="5625382"/>
                <a:ext cx="179882" cy="17988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  <a:prstDash val="solid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 bwMode="auto">
              <a:xfrm>
                <a:off x="4511824" y="5229200"/>
                <a:ext cx="179882" cy="17988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  <a:prstDash val="solid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 bwMode="auto">
              <a:xfrm>
                <a:off x="6420174" y="4869160"/>
                <a:ext cx="179882" cy="17988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  <a:prstDash val="solid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 bwMode="auto">
              <a:xfrm>
                <a:off x="8220374" y="4581128"/>
                <a:ext cx="179882" cy="17988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  <a:prstDash val="solid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4272827" y="5534601"/>
                <a:ext cx="1154243" cy="352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zh-CN" sz="1600">
                    <a:solidFill>
                      <a:prstClr val="black"/>
                    </a:solidFill>
                    <a:latin typeface="微软雅黑"/>
                    <a:ea typeface="微软雅黑"/>
                  </a:rPr>
                  <a:t>2015</a:t>
                </a:r>
                <a:endParaRPr kumimoji="0" lang="zh-CN" altLang="en-US" sz="16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6043870" y="5197484"/>
                <a:ext cx="1154243" cy="352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zh-CN" sz="16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2016</a:t>
                </a:r>
                <a:endParaRPr kumimoji="0" lang="zh-CN" altLang="en-US" sz="16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7729575" y="4840783"/>
                <a:ext cx="1154243" cy="352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zh-CN" sz="1600">
                    <a:solidFill>
                      <a:prstClr val="black"/>
                    </a:solidFill>
                    <a:latin typeface="微软雅黑"/>
                    <a:ea typeface="微软雅黑"/>
                  </a:rPr>
                  <a:t>2017</a:t>
                </a:r>
                <a:endParaRPr kumimoji="0" lang="zh-CN" altLang="en-US" sz="160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2296334" y="6089323"/>
                <a:ext cx="1260475" cy="74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交期：</a:t>
                </a:r>
                <a:r>
                  <a:rPr kumimoji="0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30</a:t>
                </a: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天</a:t>
                </a:r>
                <a:endParaRPr kumimoji="0"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准交率：</a:t>
                </a:r>
                <a:r>
                  <a:rPr kumimoji="0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50%</a:t>
                </a:r>
                <a:endParaRPr kumimoji="0"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4264967" y="5759168"/>
                <a:ext cx="1364615" cy="74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交期：</a:t>
                </a:r>
                <a:r>
                  <a:rPr kumimoji="0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30</a:t>
                </a: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天</a:t>
                </a:r>
                <a:endParaRPr kumimoji="0"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准交率：</a:t>
                </a:r>
                <a:r>
                  <a:rPr kumimoji="0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100%</a:t>
                </a:r>
                <a:endParaRPr kumimoji="0"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6043869" y="5452433"/>
                <a:ext cx="1364615" cy="74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交期：</a:t>
                </a:r>
                <a:r>
                  <a:rPr kumimoji="0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20</a:t>
                </a: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天</a:t>
                </a:r>
                <a:endParaRPr kumimoji="0"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准交率：</a:t>
                </a:r>
                <a:r>
                  <a:rPr kumimoji="0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100%</a:t>
                </a:r>
                <a:endParaRPr kumimoji="0"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7755721" y="5095732"/>
                <a:ext cx="1364615" cy="74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交期：</a:t>
                </a:r>
                <a:r>
                  <a:rPr kumimoji="0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10</a:t>
                </a: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天</a:t>
                </a:r>
                <a:endParaRPr kumimoji="0"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准交率：</a:t>
                </a:r>
                <a:r>
                  <a:rPr kumimoji="0" lang="en-US" altLang="zh-CN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/>
                    <a:ea typeface="微软雅黑"/>
                  </a:rPr>
                  <a:t>100%</a:t>
                </a:r>
                <a:endParaRPr kumimoji="0"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1" name="弧形 27"/>
              <p:cNvSpPr/>
              <p:nvPr/>
            </p:nvSpPr>
            <p:spPr>
              <a:xfrm rot="1579933" flipH="1">
                <a:off x="2526523" y="5089228"/>
                <a:ext cx="2577070" cy="2167317"/>
              </a:xfrm>
              <a:prstGeom prst="arc">
                <a:avLst>
                  <a:gd name="adj1" fmla="val 15789101"/>
                  <a:gd name="adj2" fmla="val 21306146"/>
                </a:avLst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2" name="圆角矩形标注 111"/>
              <p:cNvSpPr/>
              <p:nvPr/>
            </p:nvSpPr>
            <p:spPr bwMode="auto">
              <a:xfrm>
                <a:off x="1564026" y="4169897"/>
                <a:ext cx="1863148" cy="670354"/>
              </a:xfrm>
              <a:prstGeom prst="wedgeRoundRectCallout">
                <a:avLst>
                  <a:gd name="adj1" fmla="val 41526"/>
                  <a:gd name="adj2" fmla="val 73656"/>
                  <a:gd name="adj3" fmla="val 16667"/>
                </a:avLst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  <a:prstDash val="solid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优化</a:t>
                </a:r>
                <a:r>
                  <a:rPr kumimoji="0" lang="zh-CN" altLang="en-US" sz="1400">
                    <a:solidFill>
                      <a:prstClr val="black"/>
                    </a:solidFill>
                    <a:latin typeface="微软雅黑"/>
                    <a:ea typeface="微软雅黑"/>
                  </a:rPr>
                  <a:t>备料</a:t>
                </a:r>
                <a:r>
                  <a:rPr kumimoji="0" lang="zh-CN" altLang="en-US" sz="140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计划，建立</a:t>
                </a:r>
                <a:r>
                  <a:rPr kumimoji="0" lang="en-US" altLang="en-US" sz="1400">
                    <a:solidFill>
                      <a:prstClr val="black"/>
                    </a:solidFill>
                    <a:latin typeface="微软雅黑"/>
                    <a:ea typeface="微软雅黑"/>
                  </a:rPr>
                  <a:t>缺料</a:t>
                </a:r>
                <a:r>
                  <a:rPr kumimoji="0" lang="zh-CN" altLang="en-US" sz="140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预警，</a:t>
                </a:r>
                <a:r>
                  <a:rPr kumimoji="0" lang="zh-TW" altLang="en-US" sz="140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解决</a:t>
                </a:r>
                <a:r>
                  <a:rPr kumimoji="0" lang="zh-TW" altLang="en-US" sz="14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缺料</a:t>
                </a:r>
                <a:endParaRPr kumimoji="0" lang="zh-CN" altLang="en-US" sz="14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3" name="圆角矩形标注 112"/>
              <p:cNvSpPr/>
              <p:nvPr/>
            </p:nvSpPr>
            <p:spPr bwMode="auto">
              <a:xfrm>
                <a:off x="4015533" y="3268301"/>
                <a:ext cx="2476089" cy="954534"/>
              </a:xfrm>
              <a:prstGeom prst="wedgeRoundRectCallout">
                <a:avLst>
                  <a:gd name="adj1" fmla="val -177"/>
                  <a:gd name="adj2" fmla="val 79585"/>
                  <a:gd name="adj3" fmla="val 16667"/>
                </a:avLst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  <a:prstDash val="solid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建立周排程、日派工的</a:t>
                </a:r>
                <a:r>
                  <a:rPr kumimoji="0" lang="zh-TW" altLang="en-US" sz="14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小批量协同生产</a:t>
                </a:r>
                <a:r>
                  <a:rPr kumimoji="0" lang="zh-TW" altLang="en-US" sz="140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模式，解决</a:t>
                </a:r>
                <a:r>
                  <a:rPr kumimoji="0" lang="zh-TW" altLang="en-US" sz="14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前后段不同步及等候线过长问题</a:t>
                </a:r>
                <a:endParaRPr kumimoji="0" lang="zh-CN" altLang="en-US" sz="14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4" name="圆角矩形标注 113"/>
              <p:cNvSpPr/>
              <p:nvPr/>
            </p:nvSpPr>
            <p:spPr bwMode="auto">
              <a:xfrm>
                <a:off x="7136031" y="3254476"/>
                <a:ext cx="2730021" cy="720723"/>
              </a:xfrm>
              <a:prstGeom prst="wedgeRoundRectCallout">
                <a:avLst>
                  <a:gd name="adj1" fmla="val -39159"/>
                  <a:gd name="adj2" fmla="val 89537"/>
                  <a:gd name="adj3" fmla="val 16667"/>
                </a:avLst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  <a:prstDash val="solid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zh-CN" altLang="en-US" sz="14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调整</a:t>
                </a:r>
                <a:r>
                  <a:rPr kumimoji="0" lang="zh-CN" altLang="en-US" sz="1400">
                    <a:solidFill>
                      <a:prstClr val="black"/>
                    </a:solidFill>
                    <a:latin typeface="微软雅黑"/>
                    <a:ea typeface="微软雅黑"/>
                  </a:rPr>
                  <a:t>产销</a:t>
                </a:r>
                <a:r>
                  <a:rPr kumimoji="0" lang="zh-CN" altLang="en-US" sz="140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模式，从</a:t>
                </a:r>
                <a:r>
                  <a:rPr kumimoji="0" lang="en-US" altLang="zh-CN" sz="14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MTO</a:t>
                </a:r>
                <a:r>
                  <a:rPr kumimoji="0" lang="zh-CN" altLang="en-US" sz="14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转变为</a:t>
                </a:r>
                <a:r>
                  <a:rPr kumimoji="0" lang="en-US" altLang="zh-CN" sz="140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ATO</a:t>
                </a:r>
                <a:r>
                  <a:rPr kumimoji="0" lang="zh-CN" altLang="en-US" sz="140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，</a:t>
                </a:r>
                <a:r>
                  <a:rPr kumimoji="0" lang="zh-TW" altLang="en-US" sz="1400" dirty="0" smtClean="0">
                    <a:solidFill>
                      <a:prstClr val="black"/>
                    </a:solidFill>
                    <a:latin typeface="微软雅黑"/>
                    <a:ea typeface="微软雅黑"/>
                  </a:rPr>
                  <a:t>解决</a:t>
                </a:r>
                <a:r>
                  <a:rPr kumimoji="0" lang="zh-TW" altLang="en-US" sz="14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备料周期长问题</a:t>
                </a:r>
                <a:endParaRPr kumimoji="0" lang="en-US" altLang="zh-CN" sz="14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9112556" y="3966189"/>
                <a:ext cx="1706880" cy="417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 sz="2000" b="1">
                    <a:solidFill>
                      <a:srgbClr val="0084D5"/>
                    </a:solidFill>
                    <a:latin typeface="微软雅黑"/>
                    <a:ea typeface="微软雅黑"/>
                  </a:defRPr>
                </a:lvl1pPr>
              </a:lstStyle>
              <a:p>
                <a:r>
                  <a:rPr lang="zh-CN" altLang="en-US" dirty="0"/>
                  <a:t>订单交付能力</a:t>
                </a:r>
              </a:p>
            </p:txBody>
          </p:sp>
        </p:grpSp>
        <p:sp>
          <p:nvSpPr>
            <p:cNvPr id="96" name="弧形 27"/>
            <p:cNvSpPr/>
            <p:nvPr/>
          </p:nvSpPr>
          <p:spPr>
            <a:xfrm rot="1675032" flipH="1">
              <a:off x="4458688" y="4769984"/>
              <a:ext cx="2577070" cy="2167317"/>
            </a:xfrm>
            <a:prstGeom prst="arc">
              <a:avLst>
                <a:gd name="adj1" fmla="val 15759232"/>
                <a:gd name="adj2" fmla="val 116632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7" name="弧形 27"/>
            <p:cNvSpPr/>
            <p:nvPr/>
          </p:nvSpPr>
          <p:spPr>
            <a:xfrm rot="1579933" flipH="1">
              <a:off x="6369779" y="4508046"/>
              <a:ext cx="2577070" cy="2167317"/>
            </a:xfrm>
            <a:prstGeom prst="arc">
              <a:avLst>
                <a:gd name="adj1" fmla="val 15707053"/>
                <a:gd name="adj2" fmla="val 21306146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价值服务，持续为企业放大信息化的价值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913963" y="2713092"/>
            <a:ext cx="526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/>
                <a:ea typeface="微软雅黑"/>
              </a:rPr>
              <a:t>深化原有核心能力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/>
                <a:ea typeface="微软雅黑"/>
              </a:rPr>
              <a:t>&amp;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/>
                <a:ea typeface="微软雅黑"/>
              </a:rPr>
              <a:t> 建立策略新</a:t>
            </a:r>
            <a:r>
              <a:rPr lang="zh-TW" altLang="en-US" sz="2400" b="1" dirty="0" smtClean="0">
                <a:solidFill>
                  <a:srgbClr val="C00000"/>
                </a:solidFill>
                <a:latin typeface="微软雅黑"/>
                <a:ea typeface="微软雅黑"/>
              </a:rPr>
              <a:t>能力</a:t>
            </a:r>
            <a:endParaRPr lang="zh-CN" altLang="en-US" sz="2400" b="1" dirty="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grpSp>
        <p:nvGrpSpPr>
          <p:cNvPr id="64" name="组 63"/>
          <p:cNvGrpSpPr/>
          <p:nvPr/>
        </p:nvGrpSpPr>
        <p:grpSpPr>
          <a:xfrm>
            <a:off x="908355" y="3295740"/>
            <a:ext cx="10540381" cy="3440365"/>
            <a:chOff x="911424" y="3280105"/>
            <a:chExt cx="10540381" cy="3440365"/>
          </a:xfrm>
        </p:grpSpPr>
        <p:sp>
          <p:nvSpPr>
            <p:cNvPr id="3" name="矩形 2"/>
            <p:cNvSpPr/>
            <p:nvPr/>
          </p:nvSpPr>
          <p:spPr bwMode="auto">
            <a:xfrm>
              <a:off x="911424" y="3280105"/>
              <a:ext cx="10540381" cy="3440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ysDot"/>
              <a:tailEnd type="oval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119050" y="5501619"/>
              <a:ext cx="788874" cy="7888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1119050" y="4353202"/>
              <a:ext cx="788874" cy="7888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2443931" y="3649586"/>
              <a:ext cx="1311626" cy="533400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2"/>
                </a:gs>
              </a:gsLst>
              <a:lin ang="5400000" scaled="0"/>
            </a:gradFill>
            <a:ln>
              <a:solidFill>
                <a:schemeClr val="bg1">
                  <a:lumMod val="75000"/>
                </a:schemeClr>
              </a:solidFill>
              <a:prstDash val="solid"/>
              <a:tailEnd type="oval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mtClean="0">
                  <a:solidFill>
                    <a:prstClr val="black"/>
                  </a:solidFill>
                  <a:latin typeface="微软雅黑"/>
                  <a:ea typeface="微软雅黑"/>
                </a:rPr>
                <a:t>初</a:t>
              </a:r>
              <a:r>
                <a:rPr kumimoji="0" lang="zh-CN" altLang="en-US" smtClean="0">
                  <a:solidFill>
                    <a:prstClr val="black"/>
                  </a:solidFill>
                  <a:latin typeface="微软雅黑"/>
                  <a:ea typeface="微软雅黑"/>
                </a:rPr>
                <a:t>创期</a:t>
              </a: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4416837" y="3649586"/>
              <a:ext cx="1311626" cy="533400"/>
            </a:xfrm>
            <a:prstGeom prst="roundRect">
              <a:avLst/>
            </a:prstGeom>
            <a:gradFill>
              <a:gsLst>
                <a:gs pos="100000">
                  <a:srgbClr val="D5E9FB"/>
                </a:gs>
                <a:gs pos="0">
                  <a:schemeClr val="bg1"/>
                </a:gs>
              </a:gsLst>
              <a:lin ang="5400000" scaled="0"/>
            </a:gradFill>
            <a:ln w="3175">
              <a:solidFill>
                <a:srgbClr val="8DBFF7"/>
              </a:solidFill>
              <a:prstDash val="solid"/>
              <a:tailEnd type="oval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mtClean="0">
                  <a:solidFill>
                    <a:prstClr val="black"/>
                  </a:solidFill>
                  <a:latin typeface="微软雅黑"/>
                  <a:ea typeface="微软雅黑"/>
                </a:rPr>
                <a:t>成长期</a:t>
              </a: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8" name="组合 15"/>
            <p:cNvGrpSpPr/>
            <p:nvPr/>
          </p:nvGrpSpPr>
          <p:grpSpPr>
            <a:xfrm>
              <a:off x="3903891" y="3830914"/>
              <a:ext cx="358080" cy="207530"/>
              <a:chOff x="2020606" y="3556751"/>
              <a:chExt cx="282920" cy="207530"/>
            </a:xfrm>
            <a:solidFill>
              <a:schemeClr val="bg1">
                <a:lumMod val="75000"/>
              </a:schemeClr>
            </a:solidFill>
          </p:grpSpPr>
          <p:sp>
            <p:nvSpPr>
              <p:cNvPr id="9" name="燕尾形 8"/>
              <p:cNvSpPr/>
              <p:nvPr/>
            </p:nvSpPr>
            <p:spPr bwMode="auto">
              <a:xfrm>
                <a:off x="2020606" y="3556751"/>
                <a:ext cx="156188" cy="207530"/>
              </a:xfrm>
              <a:prstGeom prst="chevron">
                <a:avLst/>
              </a:prstGeom>
              <a:grpFill/>
              <a:ln>
                <a:noFill/>
                <a:prstDash val="sysDot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" name="燕尾形 9"/>
              <p:cNvSpPr/>
              <p:nvPr/>
            </p:nvSpPr>
            <p:spPr bwMode="auto">
              <a:xfrm>
                <a:off x="2147338" y="3556751"/>
                <a:ext cx="156188" cy="207530"/>
              </a:xfrm>
              <a:prstGeom prst="chevron">
                <a:avLst/>
              </a:prstGeom>
              <a:grpFill/>
              <a:ln>
                <a:noFill/>
                <a:prstDash val="sysDot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1" name="组合 16"/>
            <p:cNvGrpSpPr/>
            <p:nvPr/>
          </p:nvGrpSpPr>
          <p:grpSpPr>
            <a:xfrm>
              <a:off x="5914915" y="3830914"/>
              <a:ext cx="358080" cy="207530"/>
              <a:chOff x="2020606" y="3556751"/>
              <a:chExt cx="282920" cy="207530"/>
            </a:xfrm>
            <a:solidFill>
              <a:schemeClr val="bg1">
                <a:lumMod val="75000"/>
              </a:schemeClr>
            </a:solidFill>
          </p:grpSpPr>
          <p:sp>
            <p:nvSpPr>
              <p:cNvPr id="12" name="燕尾形 11"/>
              <p:cNvSpPr/>
              <p:nvPr/>
            </p:nvSpPr>
            <p:spPr bwMode="auto">
              <a:xfrm>
                <a:off x="2020606" y="3556751"/>
                <a:ext cx="156188" cy="207530"/>
              </a:xfrm>
              <a:prstGeom prst="chevron">
                <a:avLst/>
              </a:prstGeom>
              <a:grpFill/>
              <a:ln>
                <a:noFill/>
                <a:prstDash val="sysDot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 bwMode="auto">
              <a:xfrm>
                <a:off x="2147338" y="3556751"/>
                <a:ext cx="156188" cy="207530"/>
              </a:xfrm>
              <a:prstGeom prst="chevron">
                <a:avLst/>
              </a:prstGeom>
              <a:grpFill/>
              <a:ln>
                <a:noFill/>
                <a:prstDash val="sysDot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4" name="圆角矩形 13"/>
            <p:cNvSpPr/>
            <p:nvPr/>
          </p:nvSpPr>
          <p:spPr bwMode="auto">
            <a:xfrm>
              <a:off x="6366834" y="3649586"/>
              <a:ext cx="1311626" cy="533400"/>
            </a:xfrm>
            <a:prstGeom prst="roundRect">
              <a:avLst/>
            </a:prstGeom>
            <a:gradFill>
              <a:gsLst>
                <a:gs pos="100000">
                  <a:srgbClr val="FFFF66"/>
                </a:gs>
                <a:gs pos="0">
                  <a:schemeClr val="bg1"/>
                </a:gs>
              </a:gsLst>
              <a:lin ang="5400000" scaled="0"/>
            </a:gradFill>
            <a:ln>
              <a:solidFill>
                <a:srgbClr val="FFC000"/>
              </a:solidFill>
              <a:prstDash val="solid"/>
              <a:tailEnd type="oval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mtClean="0">
                  <a:solidFill>
                    <a:prstClr val="black"/>
                  </a:solidFill>
                  <a:latin typeface="微软雅黑"/>
                  <a:ea typeface="微软雅黑"/>
                </a:rPr>
                <a:t>成熟期</a:t>
              </a: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5" name="组合 21"/>
            <p:cNvGrpSpPr/>
            <p:nvPr/>
          </p:nvGrpSpPr>
          <p:grpSpPr>
            <a:xfrm>
              <a:off x="7887821" y="3830914"/>
              <a:ext cx="358080" cy="207530"/>
              <a:chOff x="2020606" y="3556751"/>
              <a:chExt cx="282920" cy="207530"/>
            </a:xfrm>
            <a:solidFill>
              <a:schemeClr val="bg1">
                <a:lumMod val="75000"/>
              </a:schemeClr>
            </a:solidFill>
          </p:grpSpPr>
          <p:sp>
            <p:nvSpPr>
              <p:cNvPr id="16" name="燕尾形 15"/>
              <p:cNvSpPr/>
              <p:nvPr/>
            </p:nvSpPr>
            <p:spPr bwMode="auto">
              <a:xfrm>
                <a:off x="2020606" y="3556751"/>
                <a:ext cx="156188" cy="207530"/>
              </a:xfrm>
              <a:prstGeom prst="chevron">
                <a:avLst/>
              </a:prstGeom>
              <a:grpFill/>
              <a:ln>
                <a:noFill/>
                <a:prstDash val="sysDot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7" name="燕尾形 16"/>
              <p:cNvSpPr/>
              <p:nvPr/>
            </p:nvSpPr>
            <p:spPr bwMode="auto">
              <a:xfrm>
                <a:off x="2147338" y="3556751"/>
                <a:ext cx="156188" cy="207530"/>
              </a:xfrm>
              <a:prstGeom prst="chevron">
                <a:avLst/>
              </a:prstGeom>
              <a:grpFill/>
              <a:ln>
                <a:noFill/>
                <a:prstDash val="sysDot"/>
                <a:tailEnd type="oval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zh-CN" altLang="en-US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8" name="圆角矩形 17"/>
            <p:cNvSpPr/>
            <p:nvPr/>
          </p:nvSpPr>
          <p:spPr bwMode="auto">
            <a:xfrm>
              <a:off x="8363894" y="3649586"/>
              <a:ext cx="2037096" cy="533400"/>
            </a:xfrm>
            <a:prstGeom prst="roundRect">
              <a:avLst/>
            </a:prstGeom>
            <a:gradFill>
              <a:gsLst>
                <a:gs pos="100000">
                  <a:srgbClr val="FF9B9B"/>
                </a:gs>
                <a:gs pos="0">
                  <a:schemeClr val="bg1"/>
                </a:gs>
              </a:gsLst>
              <a:lin ang="5400000" scaled="0"/>
            </a:gradFill>
            <a:ln>
              <a:solidFill>
                <a:srgbClr val="FF7171"/>
              </a:solidFill>
              <a:prstDash val="solid"/>
              <a:tailEnd type="oval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dirty="0" smtClean="0">
                  <a:solidFill>
                    <a:prstClr val="black"/>
                  </a:solidFill>
                  <a:latin typeface="微软雅黑"/>
                  <a:ea typeface="微软雅黑"/>
                </a:rPr>
                <a:t>持续发展期</a:t>
              </a: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19" name="直接连接符 31"/>
            <p:cNvCxnSpPr/>
            <p:nvPr/>
          </p:nvCxnSpPr>
          <p:spPr>
            <a:xfrm flipV="1">
              <a:off x="1907923" y="4759780"/>
              <a:ext cx="8820000" cy="2194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2626605" y="4573192"/>
              <a:ext cx="995680" cy="352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60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/>
                  <a:ea typeface="微软雅黑"/>
                </a:rPr>
                <a:t>产品交付</a:t>
              </a:r>
              <a:endParaRPr kumimoji="0"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544149" y="4573192"/>
              <a:ext cx="995680" cy="3524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5CDF9"/>
              </a:solidFill>
            </a:ln>
          </p:spPr>
          <p:txBody>
            <a:bodyPr wrap="non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/>
                  <a:ea typeface="微软雅黑"/>
                </a:rPr>
                <a:t>市场扩张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494146" y="4573192"/>
              <a:ext cx="995680" cy="3524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wrap="non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60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/>
                  <a:ea typeface="微软雅黑"/>
                </a:rPr>
                <a:t>成本竞争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622621" y="4573192"/>
              <a:ext cx="1526383" cy="3524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7171"/>
              </a:solidFill>
            </a:ln>
          </p:spPr>
          <p:txBody>
            <a:bodyPr wrap="squar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/>
                  <a:ea typeface="微软雅黑"/>
                </a:rPr>
                <a:t>模式创新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221767" y="4434693"/>
              <a:ext cx="640080" cy="6591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dirty="0" smtClean="0">
                  <a:solidFill>
                    <a:prstClr val="black"/>
                  </a:solidFill>
                  <a:latin typeface="微软雅黑"/>
                  <a:ea typeface="微软雅黑"/>
                </a:rPr>
                <a:t>竞争</a:t>
              </a:r>
              <a:endParaRPr kumimoji="0" lang="en-US" altLang="zh-CN" dirty="0" smtClean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dirty="0" smtClean="0">
                  <a:solidFill>
                    <a:prstClr val="black"/>
                  </a:solidFill>
                  <a:latin typeface="微软雅黑"/>
                  <a:ea typeface="微软雅黑"/>
                </a:rPr>
                <a:t>策略</a:t>
              </a: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25" name="直接连接符 41"/>
            <p:cNvCxnSpPr/>
            <p:nvPr/>
          </p:nvCxnSpPr>
          <p:spPr>
            <a:xfrm flipV="1">
              <a:off x="1907923" y="5903397"/>
              <a:ext cx="8820000" cy="2194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2361256" y="5639992"/>
              <a:ext cx="1525866" cy="596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60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/>
                  <a:ea typeface="微软雅黑"/>
                </a:rPr>
                <a:t>生产与准时交付能力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278798" y="5639992"/>
              <a:ext cx="1619347" cy="5962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5CDF9"/>
              </a:solidFill>
            </a:ln>
          </p:spPr>
          <p:txBody>
            <a:bodyPr wrap="squar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/>
                  <a:ea typeface="微软雅黑"/>
                </a:rPr>
                <a:t>渠道开发与管理能力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6228795" y="5639992"/>
              <a:ext cx="1562815" cy="5962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/>
                  <a:ea typeface="微软雅黑"/>
                </a:rPr>
                <a:t>成本分析与控制能力 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230495" y="5583854"/>
              <a:ext cx="2306013" cy="5962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7171"/>
              </a:solidFill>
            </a:ln>
          </p:spPr>
          <p:txBody>
            <a:bodyPr wrap="squar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/>
                  <a:ea typeface="微软雅黑"/>
                </a:rPr>
                <a:t>售前协同开发能力</a:t>
              </a:r>
              <a:endParaRPr lang="en-US" altLang="zh-TW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endParaRPr>
            </a:p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/>
                  <a:ea typeface="微软雅黑"/>
                </a:rPr>
                <a:t>客户服务能力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12572" y="5578436"/>
              <a:ext cx="640080" cy="6591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smtClean="0">
                  <a:solidFill>
                    <a:prstClr val="black"/>
                  </a:solidFill>
                  <a:latin typeface="微软雅黑"/>
                  <a:ea typeface="微软雅黑"/>
                </a:rPr>
                <a:t>核心</a:t>
              </a:r>
              <a:endParaRPr kumimoji="0" lang="en-US" altLang="zh-CN" dirty="0" smtClean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en-US" dirty="0" smtClean="0">
                  <a:solidFill>
                    <a:prstClr val="black"/>
                  </a:solidFill>
                  <a:latin typeface="微软雅黑"/>
                  <a:ea typeface="微软雅黑"/>
                </a:rPr>
                <a:t>能力</a:t>
              </a: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10686952" y="4691236"/>
              <a:ext cx="180970" cy="180970"/>
            </a:xfrm>
            <a:prstGeom prst="ellipse">
              <a:avLst/>
            </a:prstGeom>
            <a:solidFill>
              <a:srgbClr val="8ECEFA"/>
            </a:solidFill>
            <a:ln>
              <a:noFill/>
              <a:prstDash val="sysDot"/>
              <a:tailEnd type="oval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10686952" y="5823882"/>
              <a:ext cx="180970" cy="180970"/>
            </a:xfrm>
            <a:prstGeom prst="ellipse">
              <a:avLst/>
            </a:prstGeom>
            <a:solidFill>
              <a:srgbClr val="8ECEFA"/>
            </a:solidFill>
            <a:ln>
              <a:noFill/>
              <a:prstDash val="sysDot"/>
              <a:tailEnd type="oval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CN" altLang="en-US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4" name="矩形 33"/>
          <p:cNvSpPr/>
          <p:nvPr/>
        </p:nvSpPr>
        <p:spPr bwMode="auto">
          <a:xfrm>
            <a:off x="1200202" y="1441014"/>
            <a:ext cx="10251604" cy="1046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360045" indent="457200">
              <a:lnSpc>
                <a:spcPct val="150000"/>
              </a:lnSpc>
            </a:pPr>
            <a:r>
              <a:rPr kumimoji="1" lang="zh-CN" altLang="en-US" dirty="0" smtClean="0">
                <a:solidFill>
                  <a:prstClr val="black"/>
                </a:solidFill>
                <a:latin typeface="微软雅黑"/>
                <a:ea typeface="微软雅黑"/>
              </a:rPr>
              <a:t>在竞争性的</a:t>
            </a:r>
            <a:r>
              <a:rPr kumimoji="1" lang="zh-CN" altLang="en-US" smtClean="0">
                <a:solidFill>
                  <a:prstClr val="black"/>
                </a:solidFill>
                <a:latin typeface="微软雅黑"/>
                <a:ea typeface="微软雅黑"/>
              </a:rPr>
              <a:t>市场中，一</a:t>
            </a:r>
            <a:r>
              <a:rPr kumimoji="1" lang="zh-CN" altLang="en-US" dirty="0" smtClean="0">
                <a:solidFill>
                  <a:prstClr val="black"/>
                </a:solidFill>
                <a:latin typeface="微软雅黑"/>
                <a:ea typeface="微软雅黑"/>
              </a:rPr>
              <a:t>个企业所</a:t>
            </a:r>
            <a:r>
              <a:rPr kumimoji="1" lang="zh-CN" altLang="en-US" smtClean="0">
                <a:solidFill>
                  <a:prstClr val="black"/>
                </a:solidFill>
                <a:latin typeface="微软雅黑"/>
                <a:ea typeface="微软雅黑"/>
              </a:rPr>
              <a:t>具有的，能够</a:t>
            </a:r>
            <a:r>
              <a:rPr kumimoji="1" lang="zh-CN" altLang="en-US" dirty="0" smtClean="0">
                <a:solidFill>
                  <a:prstClr val="black"/>
                </a:solidFill>
                <a:latin typeface="微软雅黑"/>
                <a:ea typeface="微软雅黑"/>
              </a:rPr>
              <a:t>比其他企业更有效地向市场提供产品</a:t>
            </a:r>
            <a:r>
              <a:rPr kumimoji="1" lang="zh-CN" altLang="en-US" smtClean="0">
                <a:solidFill>
                  <a:prstClr val="black"/>
                </a:solidFill>
                <a:latin typeface="微软雅黑"/>
                <a:ea typeface="微软雅黑"/>
              </a:rPr>
              <a:t>和服务，幷</a:t>
            </a:r>
            <a:r>
              <a:rPr kumimoji="1" lang="zh-CN" altLang="en-US" dirty="0" smtClean="0">
                <a:solidFill>
                  <a:prstClr val="black"/>
                </a:solidFill>
                <a:latin typeface="微软雅黑"/>
                <a:ea typeface="微软雅黑"/>
              </a:rPr>
              <a:t>获得赢利和自身发展的综合素质</a:t>
            </a:r>
            <a:endParaRPr kumimoji="1" lang="zh-CN" altLang="en-US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911425" y="1519515"/>
            <a:ext cx="526697" cy="903785"/>
          </a:xfrm>
          <a:prstGeom prst="rect">
            <a:avLst/>
          </a:prstGeom>
          <a:gradFill flip="none" rotWithShape="1">
            <a:gsLst>
              <a:gs pos="49000">
                <a:srgbClr val="F6FAFC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50800" dist="38100" dir="5400000" algn="tl" rotWithShape="0">
              <a:srgbClr val="FFFF99">
                <a:alpha val="17647"/>
              </a:srgbClr>
            </a:outerShdw>
          </a:effectLst>
        </p:spPr>
        <p:txBody>
          <a:bodyPr wrap="none" lIns="92075" tIns="0" rIns="92075" bIns="0" rtlCol="0" anchor="ctr"/>
          <a:lstStyle/>
          <a:p>
            <a:pPr algn="ctr"/>
            <a:r>
              <a:rPr lang="zh-CN" altLang="en-US" sz="1600">
                <a:solidFill>
                  <a:prstClr val="black"/>
                </a:solidFill>
                <a:latin typeface="微软雅黑"/>
                <a:ea typeface="微软雅黑"/>
              </a:rPr>
              <a:t>竞</a:t>
            </a:r>
            <a:endParaRPr lang="en-US" altLang="zh-CN" sz="1600">
              <a:solidFill>
                <a:prstClr val="black"/>
              </a:solidFill>
              <a:latin typeface="微软雅黑"/>
              <a:ea typeface="微软雅黑"/>
            </a:endParaRPr>
          </a:p>
          <a:p>
            <a:pPr algn="ctr"/>
            <a:r>
              <a:rPr lang="zh-CN" altLang="en-US" sz="1600">
                <a:solidFill>
                  <a:prstClr val="black"/>
                </a:solidFill>
                <a:latin typeface="微软雅黑"/>
                <a:ea typeface="微软雅黑"/>
              </a:rPr>
              <a:t>争</a:t>
            </a:r>
            <a:endParaRPr lang="en-US" altLang="zh-CN" sz="1600">
              <a:solidFill>
                <a:prstClr val="black"/>
              </a:solidFill>
              <a:latin typeface="微软雅黑"/>
              <a:ea typeface="微软雅黑"/>
            </a:endParaRPr>
          </a:p>
          <a:p>
            <a:pPr algn="ctr"/>
            <a:r>
              <a:rPr lang="zh-CN" altLang="en-US" sz="1600">
                <a:solidFill>
                  <a:prstClr val="black"/>
                </a:solidFill>
                <a:latin typeface="微软雅黑"/>
                <a:ea typeface="微软雅黑"/>
              </a:rPr>
              <a:t>力</a:t>
            </a:r>
            <a:endParaRPr lang="zh-CN" altLang="en-US" sz="16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898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100388" y="512689"/>
            <a:ext cx="9091612" cy="6355863"/>
            <a:chOff x="3100388" y="512689"/>
            <a:chExt cx="9091612" cy="635586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0388" y="512689"/>
              <a:ext cx="9091612" cy="635586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586288" y="5214938"/>
              <a:ext cx="1928812" cy="1528762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603" name="Rectangle 8"/>
          <p:cNvSpPr>
            <a:spLocks noChangeArrowheads="1"/>
          </p:cNvSpPr>
          <p:nvPr/>
        </p:nvSpPr>
        <p:spPr bwMode="auto">
          <a:xfrm>
            <a:off x="1847851" y="476673"/>
            <a:ext cx="84248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defRPr/>
            </a:pPr>
            <a:endParaRPr lang="zh-TW" alt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/>
              <a:t>信息化的本质</a:t>
            </a:r>
            <a:endParaRPr kumimoji="1"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901713" y="2462073"/>
            <a:ext cx="6538666" cy="576000"/>
            <a:chOff x="612713" y="2564936"/>
            <a:chExt cx="6538666" cy="576000"/>
          </a:xfrm>
        </p:grpSpPr>
        <p:sp>
          <p:nvSpPr>
            <p:cNvPr id="14" name="矩形 13"/>
            <p:cNvSpPr/>
            <p:nvPr/>
          </p:nvSpPr>
          <p:spPr>
            <a:xfrm>
              <a:off x="612714" y="2564936"/>
              <a:ext cx="6538665" cy="576000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2000" kern="0" spc="3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信息化必须符合企业经营战略</a:t>
              </a:r>
            </a:p>
          </p:txBody>
        </p:sp>
        <p:sp>
          <p:nvSpPr>
            <p:cNvPr id="15" name="半闭框 14"/>
            <p:cNvSpPr/>
            <p:nvPr/>
          </p:nvSpPr>
          <p:spPr>
            <a:xfrm>
              <a:off x="612713" y="2564936"/>
              <a:ext cx="324000" cy="324000"/>
            </a:xfrm>
            <a:prstGeom prst="halfFrame">
              <a:avLst>
                <a:gd name="adj1" fmla="val 16824"/>
                <a:gd name="adj2" fmla="val 15951"/>
              </a:avLst>
            </a:prstGeom>
            <a:solidFill>
              <a:srgbClr val="FF0000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 kern="0" spc="3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355199" y="3537764"/>
            <a:ext cx="7631695" cy="576000"/>
            <a:chOff x="612713" y="3644992"/>
            <a:chExt cx="7631695" cy="576000"/>
          </a:xfrm>
        </p:grpSpPr>
        <p:sp>
          <p:nvSpPr>
            <p:cNvPr id="22" name="矩形 21"/>
            <p:cNvSpPr/>
            <p:nvPr/>
          </p:nvSpPr>
          <p:spPr>
            <a:xfrm>
              <a:off x="612713" y="3644992"/>
              <a:ext cx="7631695" cy="576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2000" kern="0" spc="30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信息化是经营管理议题，而非技术议题</a:t>
              </a:r>
              <a:endParaRPr lang="zh-CN" altLang="en-US" sz="2000" kern="0" spc="3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半闭框 22"/>
            <p:cNvSpPr/>
            <p:nvPr/>
          </p:nvSpPr>
          <p:spPr>
            <a:xfrm>
              <a:off x="612713" y="3644992"/>
              <a:ext cx="324000" cy="324000"/>
            </a:xfrm>
            <a:prstGeom prst="halfFrame">
              <a:avLst>
                <a:gd name="adj1" fmla="val 16824"/>
                <a:gd name="adj2" fmla="val 15951"/>
              </a:avLst>
            </a:prstGeom>
            <a:solidFill>
              <a:srgbClr val="FF0000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 kern="0" spc="3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689796" y="4613454"/>
            <a:ext cx="8962501" cy="612000"/>
            <a:chOff x="612712" y="4581096"/>
            <a:chExt cx="8639807" cy="612000"/>
          </a:xfrm>
        </p:grpSpPr>
        <p:sp>
          <p:nvSpPr>
            <p:cNvPr id="25" name="矩形 24"/>
            <p:cNvSpPr/>
            <p:nvPr/>
          </p:nvSpPr>
          <p:spPr>
            <a:xfrm>
              <a:off x="612712" y="4581096"/>
              <a:ext cx="8639807" cy="612000"/>
            </a:xfrm>
            <a:prstGeom prst="rect">
              <a:avLst/>
            </a:prstGeom>
            <a:solidFill>
              <a:srgbClr val="FFFFFF">
                <a:alpha val="77647"/>
              </a:srgb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 defTabSz="914400">
                <a:lnSpc>
                  <a:spcPct val="150000"/>
                </a:lnSpc>
                <a:defRPr/>
              </a:pPr>
              <a:r>
                <a:rPr lang="zh-CN" altLang="en-US" sz="2000" kern="0" spc="3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信息化不只是解决交易</a:t>
              </a:r>
              <a:r>
                <a:rPr lang="zh-CN" altLang="en-US" sz="2000" kern="0" spc="3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问题</a:t>
              </a:r>
              <a:r>
                <a:rPr lang="zh-CN" altLang="en-US" sz="2000" kern="0" spc="3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zh-CN" altLang="en-US" sz="2000" kern="0" spc="3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更</a:t>
              </a:r>
              <a:r>
                <a:rPr lang="zh-CN" altLang="en-US" sz="2000" kern="0" spc="3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要重新构建价值链及流程上的关系</a:t>
              </a:r>
            </a:p>
          </p:txBody>
        </p:sp>
        <p:sp>
          <p:nvSpPr>
            <p:cNvPr id="26" name="半闭框 25"/>
            <p:cNvSpPr/>
            <p:nvPr/>
          </p:nvSpPr>
          <p:spPr>
            <a:xfrm>
              <a:off x="612713" y="4581096"/>
              <a:ext cx="324000" cy="324000"/>
            </a:xfrm>
            <a:prstGeom prst="halfFrame">
              <a:avLst>
                <a:gd name="adj1" fmla="val 16824"/>
                <a:gd name="adj2" fmla="val 15951"/>
              </a:avLst>
            </a:prstGeom>
            <a:solidFill>
              <a:srgbClr val="FF0000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 kern="0" spc="3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835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08"/>
          <a:stretch/>
        </p:blipFill>
        <p:spPr>
          <a:xfrm>
            <a:off x="0" y="528638"/>
            <a:ext cx="12192000" cy="63293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鼎捷的优势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7527" y="1805333"/>
            <a:ext cx="10858500" cy="3709641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  <a:prstDash val="dash"/>
          </a:ln>
          <a:effectLst>
            <a:outerShdw blurRad="76200" dist="482600" dir="2700000" algn="tl" rotWithShape="0">
              <a:schemeClr val="bg1">
                <a:alpha val="47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997203" y="2421432"/>
            <a:ext cx="993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鼎捷不是产品型的软件公司，而是</a:t>
            </a:r>
            <a:r>
              <a:rPr kumimoji="1" lang="zh-CN" altLang="en-US" sz="2000" b="1" dirty="0" smtClean="0">
                <a:solidFill>
                  <a:srgbClr val="FF0000"/>
                </a:solidFill>
              </a:rPr>
              <a:t>知识型</a:t>
            </a:r>
            <a:r>
              <a:rPr kumimoji="1" lang="zh-CN" altLang="en-US" sz="2000" dirty="0" smtClean="0"/>
              <a:t>的信息化服务公司，目标是</a:t>
            </a:r>
            <a:r>
              <a:rPr kumimoji="1" lang="zh-CN" altLang="en-US" sz="2000" b="1" dirty="0" smtClean="0">
                <a:solidFill>
                  <a:srgbClr val="FF0000"/>
                </a:solidFill>
              </a:rPr>
              <a:t>实现客户应用价值</a:t>
            </a:r>
            <a:endParaRPr kumimoji="1" lang="en-US" altLang="zh-CN" sz="2000" b="1" dirty="0" smtClean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7245" y="3909422"/>
            <a:ext cx="9126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272B"/>
              </a:buClr>
              <a:buFont typeface="Wingdings" charset="2"/>
              <a:buChar char="n"/>
            </a:pPr>
            <a:r>
              <a:rPr kumimoji="1" lang="zh-CN" altLang="en-US" sz="2000" dirty="0" smtClean="0"/>
              <a:t>第二，鼎捷的实施，是管理与</a:t>
            </a:r>
            <a:r>
              <a:rPr kumimoji="1" lang="en-US" altLang="zh-CN" sz="2000" dirty="0" smtClean="0"/>
              <a:t>IT</a:t>
            </a:r>
            <a:r>
              <a:rPr kumimoji="1" lang="zh-CN" altLang="en-US" sz="2000" dirty="0" smtClean="0"/>
              <a:t>的深度整合，运用</a:t>
            </a:r>
            <a:r>
              <a:rPr kumimoji="1" lang="en-US" altLang="zh-CN" sz="2000" dirty="0" smtClean="0"/>
              <a:t>IT</a:t>
            </a:r>
            <a:r>
              <a:rPr kumimoji="1" lang="zh-CN" altLang="en-US" sz="2000" dirty="0" smtClean="0"/>
              <a:t>提升企业的经营管理能力</a:t>
            </a:r>
            <a:endParaRPr kumimoji="1"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257245" y="3165427"/>
            <a:ext cx="966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272B"/>
              </a:buClr>
              <a:buFont typeface="Wingdings" charset="2"/>
              <a:buChar char="n"/>
            </a:pPr>
            <a:r>
              <a:rPr kumimoji="1" lang="zh-CN" altLang="en-US" sz="2000" dirty="0" smtClean="0"/>
              <a:t>第一，鼎捷的产品，是新一代的产品，支持工业</a:t>
            </a:r>
            <a:r>
              <a:rPr kumimoji="1" lang="en-US" altLang="zh-CN" sz="2000" dirty="0" smtClean="0"/>
              <a:t>4.0/</a:t>
            </a:r>
            <a:r>
              <a:rPr kumimoji="1" lang="zh-CN" altLang="en-US" sz="2000" dirty="0" smtClean="0"/>
              <a:t>智能制造，为企业提升生产力</a:t>
            </a:r>
            <a:endParaRPr kumimoji="1"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257245" y="4653416"/>
            <a:ext cx="996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272B"/>
              </a:buClr>
              <a:buFont typeface="Wingdings" charset="2"/>
              <a:buChar char="n"/>
            </a:pPr>
            <a:r>
              <a:rPr kumimoji="1" lang="zh-CN" altLang="en-US" sz="2000" dirty="0" smtClean="0"/>
              <a:t>第三，鼎捷的服务，是持续帮助企业深化</a:t>
            </a:r>
            <a:r>
              <a:rPr lang="zh-TW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核心能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力、建立战略新能力，伴随企业成长</a:t>
            </a:r>
            <a:endParaRPr kumimoji="1" lang="zh-CN" altLang="en-US" sz="2000" dirty="0"/>
          </a:p>
        </p:txBody>
      </p:sp>
      <p:pic>
        <p:nvPicPr>
          <p:cNvPr id="18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0" y="837049"/>
            <a:ext cx="463550" cy="31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5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1" y="0"/>
            <a:ext cx="915899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  <a:prstDash val="sysDot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847" l="0" r="100000">
                        <a14:foregroundMark x1="0" y1="38665" x2="28050" y2="58554"/>
                        <a14:foregroundMark x1="17831" y1="62031" x2="209" y2="48818"/>
                        <a14:foregroundMark x1="0" y1="23227" x2="16893" y2="32962"/>
                        <a14:foregroundMark x1="5109" y1="45758" x2="16371" y2="53686"/>
                        <a14:foregroundMark x1="99896" y1="21697" x2="75808" y2="46314"/>
                        <a14:foregroundMark x1="79041" y1="56328" x2="99583" y2="34075"/>
                        <a14:foregroundMark x1="70594" y1="31850" x2="99791" y2="9318"/>
                        <a14:foregroundMark x1="99062" y1="42281" x2="99687" y2="8206"/>
                        <a14:foregroundMark x1="99270" y1="36857" x2="99270" y2="36857"/>
                        <a14:foregroundMark x1="99687" y1="11544" x2="99791" y2="42559"/>
                        <a14:foregroundMark x1="0" y1="20862" x2="1251" y2="21419"/>
                        <a14:backgroundMark x1="1356" y1="4451" x2="99896" y2="3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701516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8E8E8"/>
              </a:gs>
            </a:gsLst>
            <a:lin ang="5400000" scaled="0"/>
          </a:gradFill>
        </p:spPr>
      </p:pic>
      <p:sp>
        <p:nvSpPr>
          <p:cNvPr id="4" name="文本框 3"/>
          <p:cNvSpPr txBox="1"/>
          <p:nvPr/>
        </p:nvSpPr>
        <p:spPr>
          <a:xfrm>
            <a:off x="2890880" y="578929"/>
            <a:ext cx="261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C00000"/>
                </a:solidFill>
              </a:rPr>
              <a:t>鼎捷</a:t>
            </a:r>
            <a:r>
              <a:rPr kumimoji="1" lang="zh-CN" altLang="en-US" b="1">
                <a:solidFill>
                  <a:srgbClr val="C00000"/>
                </a:solidFill>
              </a:rPr>
              <a:t>的</a:t>
            </a:r>
            <a:r>
              <a:rPr kumimoji="1" lang="en-US" altLang="zh-CN" b="1">
                <a:solidFill>
                  <a:srgbClr val="C00000"/>
                </a:solidFill>
              </a:rPr>
              <a:t> </a:t>
            </a:r>
            <a:r>
              <a:rPr kumimoji="1" lang="zh-CN" altLang="en-US" b="1">
                <a:solidFill>
                  <a:prstClr val="black">
                    <a:lumMod val="95000"/>
                    <a:lumOff val="5000"/>
                  </a:prstClr>
                </a:solidFill>
              </a:rPr>
              <a:t>使命与承诺</a:t>
            </a:r>
            <a:endParaRPr kumimoji="1" lang="zh-CN" altLang="en-US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31947" y="5222793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000" b="1" dirty="0">
                <a:solidFill>
                  <a:prstClr val="black"/>
                </a:solidFill>
              </a:rPr>
              <a:t>一次托付，</a:t>
            </a:r>
            <a:r>
              <a:rPr kumimoji="1" lang="zh-CN" altLang="en-US" sz="4000" b="1" dirty="0">
                <a:solidFill>
                  <a:srgbClr val="FF0000"/>
                </a:solidFill>
              </a:rPr>
              <a:t>永远</a:t>
            </a:r>
            <a:r>
              <a:rPr kumimoji="1" lang="zh-CN" altLang="en-US" sz="4000" b="1" dirty="0">
                <a:solidFill>
                  <a:prstClr val="black"/>
                </a:solidFill>
              </a:rPr>
              <a:t>责任！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2074401" y="228161"/>
            <a:ext cx="816479" cy="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 bwMode="auto">
          <a:xfrm>
            <a:off x="872299" y="1601517"/>
            <a:ext cx="10515600" cy="2788435"/>
          </a:xfrm>
          <a:prstGeom prst="roundRect">
            <a:avLst>
              <a:gd name="adj" fmla="val 7874"/>
            </a:avLst>
          </a:prstGeom>
          <a:solidFill>
            <a:srgbClr val="FFFFFF">
              <a:alpha val="70000"/>
            </a:srgbClr>
          </a:solidFill>
          <a:ln>
            <a:solidFill>
              <a:srgbClr val="FFC000"/>
            </a:solidFill>
            <a:prstDash val="dash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 defTabSz="457200"/>
            <a:endParaRPr lang="zh-CN" altLang="en-US" sz="3600" b="1" dirty="0">
              <a:solidFill>
                <a:srgbClr val="4BACC6"/>
              </a:solidFill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306351" y="1450802"/>
            <a:ext cx="4630167" cy="448869"/>
          </a:xfrm>
          <a:prstGeom prst="roundRect">
            <a:avLst>
              <a:gd name="adj" fmla="val 17715"/>
            </a:avLst>
          </a:prstGeom>
          <a:gradFill rotWithShape="1">
            <a:gsLst>
              <a:gs pos="51000">
                <a:srgbClr val="FF8001"/>
              </a:gs>
              <a:gs pos="0">
                <a:srgbClr val="FFC000"/>
              </a:gs>
            </a:gsLst>
            <a:lin ang="5400000" scaled="1"/>
          </a:gradFill>
          <a:ln w="9525">
            <a:noFill/>
            <a:round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77818" y="1366182"/>
            <a:ext cx="41310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lnSpc>
                <a:spcPct val="150000"/>
              </a:lnSpc>
              <a:tabLst>
                <a:tab pos="76200" algn="l"/>
                <a:tab pos="444500" algn="l"/>
              </a:tabLst>
            </a:pPr>
            <a:r>
              <a:rPr lang="zh-CN" altLang="en-US" sz="2000" b="1" dirty="0" smtClean="0">
                <a:solidFill>
                  <a:prstClr val="white"/>
                </a:solidFill>
                <a:cs typeface="Times New Roman" pitchFamily="18" charset="0"/>
              </a:rPr>
              <a:t>鼎捷为</a:t>
            </a:r>
            <a:r>
              <a:rPr lang="en-US" altLang="zh-CN" sz="2000" b="1" dirty="0">
                <a:solidFill>
                  <a:prstClr val="white"/>
                </a:solidFill>
                <a:cs typeface="Times New Roman" pitchFamily="18" charset="0"/>
              </a:rPr>
              <a:t>2</a:t>
            </a:r>
            <a:r>
              <a:rPr lang="en-US" altLang="zh-TW" sz="2000" b="1" dirty="0" smtClean="0">
                <a:solidFill>
                  <a:prstClr val="white"/>
                </a:solidFill>
                <a:cs typeface="Times New Roman" pitchFamily="18" charset="0"/>
              </a:rPr>
              <a:t>0</a:t>
            </a:r>
            <a:r>
              <a:rPr lang="en-US" altLang="zh-CN" sz="2000" b="1" dirty="0" smtClean="0">
                <a:solidFill>
                  <a:prstClr val="white"/>
                </a:solidFill>
                <a:cs typeface="Times New Roman" pitchFamily="18" charset="0"/>
              </a:rPr>
              <a:t>0</a:t>
            </a:r>
            <a:r>
              <a:rPr lang="zh-TW" altLang="en-US" sz="2000" b="1" dirty="0" smtClean="0">
                <a:solidFill>
                  <a:prstClr val="white"/>
                </a:solidFill>
                <a:cs typeface="Times New Roman" pitchFamily="18" charset="0"/>
              </a:rPr>
              <a:t>家</a:t>
            </a:r>
            <a:r>
              <a:rPr lang="zh-CN" altLang="en-US" sz="2000" b="1" dirty="0" smtClean="0">
                <a:solidFill>
                  <a:prstClr val="white"/>
                </a:solidFill>
                <a:cs typeface="Times New Roman" pitchFamily="18" charset="0"/>
              </a:rPr>
              <a:t>潜客进行管理</a:t>
            </a:r>
            <a:r>
              <a:rPr lang="zh-TW" altLang="en-US" sz="2000" b="1" dirty="0" smtClean="0">
                <a:solidFill>
                  <a:prstClr val="white"/>
                </a:solidFill>
                <a:cs typeface="Times New Roman" pitchFamily="18" charset="0"/>
              </a:rPr>
              <a:t>诊</a:t>
            </a:r>
            <a:r>
              <a:rPr lang="zh-CN" altLang="en-US" sz="2000" b="1" dirty="0" smtClean="0">
                <a:solidFill>
                  <a:prstClr val="white"/>
                </a:solidFill>
                <a:cs typeface="Times New Roman" pitchFamily="18" charset="0"/>
              </a:rPr>
              <a:t>断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1346297" y="2035461"/>
            <a:ext cx="4590221" cy="212365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342900" indent="-342900" defTabSz="457200">
              <a:lnSpc>
                <a:spcPct val="150000"/>
              </a:lnSpc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prstClr val="black"/>
                </a:solidFill>
              </a:rPr>
              <a:t>运用</a:t>
            </a:r>
            <a:r>
              <a:rPr lang="en-US" altLang="zh-TW" dirty="0">
                <a:solidFill>
                  <a:prstClr val="black"/>
                </a:solidFill>
              </a:rPr>
              <a:t>ERP</a:t>
            </a:r>
            <a:r>
              <a:rPr lang="zh-TW" altLang="en-US" dirty="0">
                <a:solidFill>
                  <a:prstClr val="black"/>
                </a:solidFill>
              </a:rPr>
              <a:t>为主</a:t>
            </a:r>
            <a:r>
              <a:rPr lang="en-US" altLang="zh-TW" dirty="0">
                <a:solidFill>
                  <a:prstClr val="black"/>
                </a:solidFill>
              </a:rPr>
              <a:t>，</a:t>
            </a:r>
            <a:r>
              <a:rPr lang="zh-TW" altLang="en-US" dirty="0">
                <a:solidFill>
                  <a:prstClr val="black"/>
                </a:solidFill>
              </a:rPr>
              <a:t>完成生产及物料计划</a:t>
            </a:r>
            <a:endParaRPr lang="en-US" altLang="zh-TW" dirty="0">
              <a:solidFill>
                <a:prstClr val="black"/>
              </a:solidFill>
            </a:endParaRPr>
          </a:p>
          <a:p>
            <a:pPr marL="342900" indent="-342900" defTabSz="457200">
              <a:lnSpc>
                <a:spcPct val="150000"/>
              </a:lnSpc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prstClr val="black"/>
                </a:solidFill>
              </a:rPr>
              <a:t>运用系统</a:t>
            </a:r>
            <a:r>
              <a:rPr lang="en-US" altLang="zh-TW" dirty="0">
                <a:solidFill>
                  <a:prstClr val="black"/>
                </a:solidFill>
              </a:rPr>
              <a:t>，</a:t>
            </a:r>
            <a:r>
              <a:rPr lang="zh-TW" altLang="en-US" dirty="0">
                <a:solidFill>
                  <a:prstClr val="black"/>
                </a:solidFill>
              </a:rPr>
              <a:t>做好采购发单</a:t>
            </a:r>
            <a:endParaRPr lang="en-US" altLang="zh-TW" dirty="0">
              <a:solidFill>
                <a:prstClr val="black"/>
              </a:solidFill>
            </a:endParaRPr>
          </a:p>
          <a:p>
            <a:pPr marL="342900" indent="-342900" defTabSz="457200">
              <a:lnSpc>
                <a:spcPct val="150000"/>
              </a:lnSpc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prstClr val="black"/>
                </a:solidFill>
              </a:rPr>
              <a:t>运用系统</a:t>
            </a:r>
            <a:r>
              <a:rPr lang="en-US" altLang="zh-TW" dirty="0">
                <a:solidFill>
                  <a:prstClr val="black"/>
                </a:solidFill>
              </a:rPr>
              <a:t>，</a:t>
            </a:r>
            <a:r>
              <a:rPr lang="zh-TW" altLang="en-US" dirty="0">
                <a:solidFill>
                  <a:prstClr val="black"/>
                </a:solidFill>
              </a:rPr>
              <a:t>做好进料跟催</a:t>
            </a:r>
            <a:endParaRPr lang="en-US" altLang="zh-TW" dirty="0">
              <a:solidFill>
                <a:prstClr val="black"/>
              </a:solidFill>
            </a:endParaRPr>
          </a:p>
          <a:p>
            <a:pPr marL="342900" indent="-342900" defTabSz="457200">
              <a:lnSpc>
                <a:spcPct val="150000"/>
              </a:lnSpc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prstClr val="black"/>
                </a:solidFill>
              </a:rPr>
              <a:t>运用系统</a:t>
            </a:r>
            <a:r>
              <a:rPr lang="en-US" altLang="zh-TW" dirty="0">
                <a:solidFill>
                  <a:prstClr val="black"/>
                </a:solidFill>
              </a:rPr>
              <a:t>，</a:t>
            </a:r>
            <a:r>
              <a:rPr lang="zh-TW" altLang="en-US" dirty="0">
                <a:solidFill>
                  <a:prstClr val="black"/>
                </a:solidFill>
              </a:rPr>
              <a:t>产生生产日报</a:t>
            </a:r>
            <a:endParaRPr lang="en-US" altLang="zh-TW" dirty="0">
              <a:solidFill>
                <a:prstClr val="black"/>
              </a:solidFill>
            </a:endParaRPr>
          </a:p>
          <a:p>
            <a:pPr marL="342900" indent="-342900" defTabSz="457200">
              <a:lnSpc>
                <a:spcPct val="150000"/>
              </a:lnSpc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prstClr val="black"/>
                </a:solidFill>
              </a:rPr>
              <a:t>用系统提高结账效率</a:t>
            </a:r>
            <a:endParaRPr lang="en-US" altLang="zh-TW" dirty="0">
              <a:solidFill>
                <a:prstClr val="black"/>
              </a:solidFill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853710" y="2035460"/>
            <a:ext cx="3704195" cy="2074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defTabSz="457200">
              <a:lnSpc>
                <a:spcPct val="150000"/>
              </a:lnSpc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srgbClr val="FF0000"/>
                </a:solidFill>
              </a:rPr>
              <a:t>计划功能价值发挥度</a:t>
            </a:r>
            <a:r>
              <a:rPr lang="en-US" altLang="zh-TW" dirty="0">
                <a:solidFill>
                  <a:srgbClr val="FF0000"/>
                </a:solidFill>
              </a:rPr>
              <a:t>10%</a:t>
            </a:r>
          </a:p>
          <a:p>
            <a:pPr defTabSz="457200">
              <a:lnSpc>
                <a:spcPct val="150000"/>
              </a:lnSpc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srgbClr val="FF0000"/>
                </a:solidFill>
              </a:rPr>
              <a:t>作业功能价值发挥度</a:t>
            </a:r>
            <a:r>
              <a:rPr lang="en-US" altLang="zh-TW" dirty="0">
                <a:solidFill>
                  <a:srgbClr val="FF0000"/>
                </a:solidFill>
              </a:rPr>
              <a:t>&lt;5%</a:t>
            </a:r>
          </a:p>
          <a:p>
            <a:pPr defTabSz="457200">
              <a:lnSpc>
                <a:spcPct val="150000"/>
              </a:lnSpc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srgbClr val="FF0000"/>
                </a:solidFill>
              </a:rPr>
              <a:t>作业功能价值发挥度</a:t>
            </a:r>
            <a:r>
              <a:rPr lang="en-US" altLang="zh-TW" dirty="0">
                <a:solidFill>
                  <a:srgbClr val="FF0000"/>
                </a:solidFill>
              </a:rPr>
              <a:t>10%</a:t>
            </a:r>
          </a:p>
          <a:p>
            <a:pPr defTabSz="457200">
              <a:lnSpc>
                <a:spcPct val="150000"/>
              </a:lnSpc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srgbClr val="FF0000"/>
                </a:solidFill>
              </a:rPr>
              <a:t>效率计算功能价值发挥度</a:t>
            </a:r>
            <a:r>
              <a:rPr lang="en-US" altLang="zh-TW" dirty="0">
                <a:solidFill>
                  <a:srgbClr val="FF0000"/>
                </a:solidFill>
              </a:rPr>
              <a:t>5%</a:t>
            </a:r>
          </a:p>
          <a:p>
            <a:pPr defTabSz="457200">
              <a:lnSpc>
                <a:spcPct val="150000"/>
              </a:lnSpc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srgbClr val="FF0000"/>
                </a:solidFill>
              </a:rPr>
              <a:t>帐务功能价值发挥度</a:t>
            </a:r>
            <a:r>
              <a:rPr lang="en-US" altLang="zh-TW" dirty="0">
                <a:solidFill>
                  <a:srgbClr val="FF0000"/>
                </a:solidFill>
              </a:rPr>
              <a:t>60</a:t>
            </a:r>
            <a:r>
              <a:rPr lang="en-US" altLang="zh-TW" dirty="0" smtClean="0">
                <a:solidFill>
                  <a:srgbClr val="FF0000"/>
                </a:solidFill>
              </a:rPr>
              <a:t>%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制造业信息化应用现状的调查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872299" y="4569065"/>
            <a:ext cx="10515602" cy="2071150"/>
            <a:chOff x="872299" y="4569065"/>
            <a:chExt cx="10515602" cy="2071150"/>
          </a:xfrm>
        </p:grpSpPr>
        <p:grpSp>
          <p:nvGrpSpPr>
            <p:cNvPr id="7" name="组 6"/>
            <p:cNvGrpSpPr/>
            <p:nvPr/>
          </p:nvGrpSpPr>
          <p:grpSpPr>
            <a:xfrm>
              <a:off x="872299" y="4662413"/>
              <a:ext cx="10515602" cy="1977802"/>
              <a:chOff x="872299" y="4662413"/>
              <a:chExt cx="10515602" cy="1977802"/>
            </a:xfrm>
          </p:grpSpPr>
          <p:sp>
            <p:nvSpPr>
              <p:cNvPr id="2" name="圆角矩形 1"/>
              <p:cNvSpPr/>
              <p:nvPr/>
            </p:nvSpPr>
            <p:spPr bwMode="auto">
              <a:xfrm>
                <a:off x="872299" y="4803541"/>
                <a:ext cx="10515602" cy="1836674"/>
              </a:xfrm>
              <a:prstGeom prst="roundRect">
                <a:avLst>
                  <a:gd name="adj" fmla="val 7874"/>
                </a:avLst>
              </a:prstGeom>
              <a:solidFill>
                <a:srgbClr val="FFFFFF">
                  <a:alpha val="70000"/>
                </a:srgbClr>
              </a:solidFill>
              <a:ln>
                <a:solidFill>
                  <a:srgbClr val="FFC000"/>
                </a:solidFill>
                <a:prstDash val="sysDash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rtlCol="0" anchor="ctr"/>
              <a:lstStyle/>
              <a:p>
                <a:pPr algn="ctr" defTabSz="457200"/>
                <a:endParaRPr lang="zh-CN" altLang="en-US" sz="3600" b="1" dirty="0">
                  <a:solidFill>
                    <a:srgbClr val="4BACC6"/>
                  </a:solidFill>
                </a:endParaRPr>
              </a:p>
            </p:txBody>
          </p:sp>
          <p:sp>
            <p:nvSpPr>
              <p:cNvPr id="3" name="圆角矩形 2"/>
              <p:cNvSpPr/>
              <p:nvPr/>
            </p:nvSpPr>
            <p:spPr bwMode="auto">
              <a:xfrm>
                <a:off x="1472683" y="4662413"/>
                <a:ext cx="1999180" cy="440472"/>
              </a:xfrm>
              <a:prstGeom prst="roundRect">
                <a:avLst>
                  <a:gd name="adj" fmla="val 17452"/>
                </a:avLst>
              </a:prstGeom>
              <a:gradFill rotWithShape="1">
                <a:gsLst>
                  <a:gs pos="51000">
                    <a:srgbClr val="FF8001"/>
                  </a:gs>
                  <a:gs pos="0">
                    <a:srgbClr val="FFC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Microsoft JhengHei Light" panose="020B0304030504040204" pitchFamily="34" charset="-122"/>
                </a:endParaRPr>
              </a:p>
            </p:txBody>
          </p:sp>
          <p:sp>
            <p:nvSpPr>
              <p:cNvPr id="21" name="TextBox 1"/>
              <p:cNvSpPr txBox="1"/>
              <p:nvPr/>
            </p:nvSpPr>
            <p:spPr>
              <a:xfrm>
                <a:off x="1390526" y="5152114"/>
                <a:ext cx="4861993" cy="1243738"/>
              </a:xfrm>
              <a:prstGeom prst="rect">
                <a:avLst/>
              </a:prstGeom>
              <a:noFill/>
            </p:spPr>
            <p:txBody>
              <a:bodyPr wrap="square" lIns="0" tIns="0" r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bg1">
                      <a:lumMod val="85000"/>
                    </a:schemeClr>
                  </a:buClr>
                  <a:buFont typeface="Wingdings" panose="05000000000000000000" pitchFamily="2" charset="2"/>
                  <a:buChar char="u"/>
                  <a:tabLst>
                    <a:tab pos="76200" algn="l"/>
                    <a:tab pos="444500" algn="l"/>
                  </a:tabLst>
                </a:pPr>
                <a:r>
                  <a:rPr lang="en-US" altLang="zh-TW" dirty="0">
                    <a:solidFill>
                      <a:prstClr val="black"/>
                    </a:solidFill>
                  </a:rPr>
                  <a:t>OA</a:t>
                </a:r>
                <a:r>
                  <a:rPr lang="zh-TW" altLang="en-US" dirty="0">
                    <a:solidFill>
                      <a:prstClr val="black"/>
                    </a:solidFill>
                  </a:rPr>
                  <a:t>只作签核</a:t>
                </a:r>
                <a:endParaRPr lang="en-US" altLang="zh-TW" dirty="0">
                  <a:solidFill>
                    <a:prstClr val="black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bg1">
                      <a:lumMod val="85000"/>
                    </a:schemeClr>
                  </a:buClr>
                  <a:buFont typeface="Wingdings" panose="05000000000000000000" pitchFamily="2" charset="2"/>
                  <a:buChar char="u"/>
                  <a:tabLst>
                    <a:tab pos="76200" algn="l"/>
                    <a:tab pos="444500" algn="l"/>
                  </a:tabLst>
                </a:pPr>
                <a:r>
                  <a:rPr lang="en-US" altLang="zh-TW" dirty="0">
                    <a:solidFill>
                      <a:prstClr val="black"/>
                    </a:solidFill>
                  </a:rPr>
                  <a:t>BI</a:t>
                </a:r>
                <a:r>
                  <a:rPr lang="zh-TW" altLang="en-US" dirty="0">
                    <a:solidFill>
                      <a:prstClr val="black"/>
                    </a:solidFill>
                  </a:rPr>
                  <a:t>最大的用途是报表产生器</a:t>
                </a:r>
                <a:endParaRPr lang="en-US" altLang="zh-TW" dirty="0">
                  <a:solidFill>
                    <a:prstClr val="black"/>
                  </a:solidFill>
                </a:endParaRPr>
              </a:p>
              <a:p>
                <a:pPr marL="342900" indent="-342900" defTabSz="457200">
                  <a:lnSpc>
                    <a:spcPct val="150000"/>
                  </a:lnSpc>
                  <a:buClr>
                    <a:schemeClr val="bg1">
                      <a:lumMod val="85000"/>
                    </a:schemeClr>
                  </a:buClr>
                  <a:buFont typeface="Wingdings" panose="05000000000000000000" pitchFamily="2" charset="2"/>
                  <a:buChar char="u"/>
                  <a:tabLst>
                    <a:tab pos="76200" algn="l"/>
                    <a:tab pos="444500" algn="l"/>
                  </a:tabLst>
                </a:pPr>
                <a:r>
                  <a:rPr lang="zh-CN" altLang="en-US" dirty="0" smtClean="0">
                    <a:solidFill>
                      <a:prstClr val="black"/>
                    </a:solidFill>
                  </a:rPr>
                  <a:t>第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n</a:t>
                </a:r>
                <a:r>
                  <a:rPr lang="zh-TW" altLang="en-US" dirty="0" smtClean="0">
                    <a:solidFill>
                      <a:prstClr val="black"/>
                    </a:solidFill>
                  </a:rPr>
                  <a:t>年与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第一</a:t>
                </a:r>
                <a:r>
                  <a:rPr lang="zh-TW" altLang="en-US" dirty="0" smtClean="0">
                    <a:solidFill>
                      <a:prstClr val="black"/>
                    </a:solidFill>
                  </a:rPr>
                  <a:t>年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发挥的效用</a:t>
                </a:r>
                <a:r>
                  <a:rPr lang="zh-TW" altLang="en-US" dirty="0" smtClean="0">
                    <a:solidFill>
                      <a:prstClr val="black"/>
                    </a:solidFill>
                  </a:rPr>
                  <a:t>基本</a:t>
                </a:r>
                <a:r>
                  <a:rPr lang="zh-TW" altLang="en-US" dirty="0">
                    <a:solidFill>
                      <a:prstClr val="black"/>
                    </a:solidFill>
                  </a:rPr>
                  <a:t>无</a:t>
                </a:r>
                <a:r>
                  <a:rPr lang="zh-TW" altLang="en-US" dirty="0" smtClean="0">
                    <a:solidFill>
                      <a:prstClr val="black"/>
                    </a:solidFill>
                  </a:rPr>
                  <a:t>差异</a:t>
                </a:r>
                <a:endParaRPr lang="en-US" altLang="zh-TW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1822933" y="4569065"/>
              <a:ext cx="139010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>
                <a:lnSpc>
                  <a:spcPct val="150000"/>
                </a:lnSpc>
                <a:tabLst>
                  <a:tab pos="76200" algn="l"/>
                  <a:tab pos="444500" algn="l"/>
                </a:tabLst>
              </a:pPr>
              <a:r>
                <a:rPr lang="zh-TW" altLang="en-US" sz="2000" b="1" dirty="0">
                  <a:solidFill>
                    <a:prstClr val="white"/>
                  </a:solidFill>
                  <a:cs typeface="Times New Roman" pitchFamily="18" charset="0"/>
                </a:rPr>
                <a:t>其他发现</a:t>
              </a:r>
              <a:endParaRPr lang="en-US" altLang="zh-CN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852903" y="5102885"/>
            <a:ext cx="266082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tabLst>
                <a:tab pos="76200" algn="l"/>
                <a:tab pos="444500" algn="l"/>
              </a:tabLst>
            </a:pPr>
            <a:r>
              <a:rPr lang="zh-CN" altLang="en-US" dirty="0">
                <a:solidFill>
                  <a:srgbClr val="FF0000"/>
                </a:solidFill>
              </a:rPr>
              <a:t>流程效益发挥度？</a:t>
            </a:r>
            <a:endParaRPr lang="en-US" altLang="zh-TW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srgbClr val="FF0000"/>
                </a:solidFill>
              </a:rPr>
              <a:t>产品效益发挥度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</a:p>
          <a:p>
            <a:pPr lvl="0">
              <a:lnSpc>
                <a:spcPct val="150000"/>
              </a:lnSpc>
              <a:tabLst>
                <a:tab pos="76200" algn="l"/>
                <a:tab pos="444500" algn="l"/>
              </a:tabLst>
            </a:pPr>
            <a:r>
              <a:rPr lang="zh-TW" altLang="en-US" dirty="0">
                <a:solidFill>
                  <a:srgbClr val="FF0000"/>
                </a:solidFill>
              </a:rPr>
              <a:t>终身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r>
              <a:rPr lang="zh-TW" altLang="en-US" dirty="0">
                <a:solidFill>
                  <a:srgbClr val="FF0000"/>
                </a:solidFill>
              </a:rPr>
              <a:t>发挥度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467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右箭头 30"/>
          <p:cNvSpPr/>
          <p:nvPr/>
        </p:nvSpPr>
        <p:spPr>
          <a:xfrm>
            <a:off x="8459369" y="2743522"/>
            <a:ext cx="406600" cy="387350"/>
          </a:xfrm>
          <a:prstGeom prst="rightArrow">
            <a:avLst/>
          </a:prstGeom>
          <a:gradFill>
            <a:gsLst>
              <a:gs pos="13000">
                <a:srgbClr val="FFFFC3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FFD8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noProof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8459369" y="5681032"/>
            <a:ext cx="406600" cy="388620"/>
          </a:xfrm>
          <a:prstGeom prst="rightArrow">
            <a:avLst/>
          </a:prstGeom>
          <a:gradFill>
            <a:gsLst>
              <a:gs pos="13000">
                <a:srgbClr val="FFFFC3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FFD8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noProof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8459369" y="4220532"/>
            <a:ext cx="406600" cy="388620"/>
          </a:xfrm>
          <a:prstGeom prst="rightArrow">
            <a:avLst/>
          </a:prstGeom>
          <a:gradFill>
            <a:gsLst>
              <a:gs pos="13000">
                <a:srgbClr val="FFFFC3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FFD8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noProof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47419" y="766355"/>
            <a:ext cx="10515600" cy="471587"/>
          </a:xfrm>
        </p:spPr>
        <p:txBody>
          <a:bodyPr/>
          <a:lstStyle/>
          <a:p>
            <a:r>
              <a:rPr kumimoji="1" lang="zh-CN" altLang="en-US" dirty="0" smtClean="0"/>
              <a:t>信息化与管理 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两张皮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1" name="图片 50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2282" y="2825698"/>
            <a:ext cx="288000" cy="288000"/>
          </a:xfrm>
          <a:prstGeom prst="rect">
            <a:avLst/>
          </a:prstGeom>
        </p:spPr>
      </p:pic>
      <p:pic>
        <p:nvPicPr>
          <p:cNvPr id="74" name="图片 7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16710" y="4744900"/>
            <a:ext cx="288000" cy="288000"/>
          </a:xfrm>
          <a:prstGeom prst="rect">
            <a:avLst/>
          </a:prstGeom>
        </p:spPr>
      </p:pic>
      <p:pic>
        <p:nvPicPr>
          <p:cNvPr id="72" name="图片 71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16710" y="5216080"/>
            <a:ext cx="288000" cy="288000"/>
          </a:xfrm>
          <a:prstGeom prst="rect">
            <a:avLst/>
          </a:prstGeom>
        </p:spPr>
      </p:pic>
      <p:pic>
        <p:nvPicPr>
          <p:cNvPr id="70" name="图片 69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16710" y="5687260"/>
            <a:ext cx="288000" cy="288000"/>
          </a:xfrm>
          <a:prstGeom prst="rect">
            <a:avLst/>
          </a:prstGeom>
        </p:spPr>
      </p:pic>
      <p:pic>
        <p:nvPicPr>
          <p:cNvPr id="68" name="图片 67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16710" y="6158440"/>
            <a:ext cx="288000" cy="288000"/>
          </a:xfrm>
          <a:prstGeom prst="rect">
            <a:avLst/>
          </a:prstGeom>
        </p:spPr>
      </p:pic>
      <p:sp>
        <p:nvSpPr>
          <p:cNvPr id="80" name="右箭头 79"/>
          <p:cNvSpPr/>
          <p:nvPr/>
        </p:nvSpPr>
        <p:spPr>
          <a:xfrm>
            <a:off x="3454544" y="2817945"/>
            <a:ext cx="406600" cy="387350"/>
          </a:xfrm>
          <a:prstGeom prst="rightArrow">
            <a:avLst/>
          </a:prstGeom>
          <a:ln>
            <a:solidFill>
              <a:srgbClr val="92D050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noProof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右箭头 80"/>
          <p:cNvSpPr/>
          <p:nvPr/>
        </p:nvSpPr>
        <p:spPr>
          <a:xfrm>
            <a:off x="3454544" y="5755455"/>
            <a:ext cx="406600" cy="388620"/>
          </a:xfrm>
          <a:prstGeom prst="rightArrow">
            <a:avLst/>
          </a:prstGeom>
          <a:ln>
            <a:solidFill>
              <a:srgbClr val="92D050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noProof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右箭头 81"/>
          <p:cNvSpPr/>
          <p:nvPr/>
        </p:nvSpPr>
        <p:spPr>
          <a:xfrm>
            <a:off x="3454544" y="4294955"/>
            <a:ext cx="406600" cy="388620"/>
          </a:xfrm>
          <a:prstGeom prst="rightArrow">
            <a:avLst/>
          </a:prstGeom>
          <a:ln>
            <a:solidFill>
              <a:srgbClr val="92D050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 noProof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8901953" y="1580913"/>
            <a:ext cx="3539496" cy="4890807"/>
            <a:chOff x="8901953" y="1580913"/>
            <a:chExt cx="3539496" cy="4890807"/>
          </a:xfrm>
        </p:grpSpPr>
        <p:sp>
          <p:nvSpPr>
            <p:cNvPr id="25" name="圆角矩形 24"/>
            <p:cNvSpPr/>
            <p:nvPr/>
          </p:nvSpPr>
          <p:spPr>
            <a:xfrm>
              <a:off x="8901953" y="1580913"/>
              <a:ext cx="3142410" cy="468313"/>
            </a:xfrm>
            <a:prstGeom prst="roundRect">
              <a:avLst>
                <a:gd name="adj" fmla="val 0"/>
              </a:avLst>
            </a:prstGeom>
            <a:gradFill>
              <a:gsLst>
                <a:gs pos="13000">
                  <a:srgbClr val="FFFFC3"/>
                </a:gs>
                <a:gs pos="100000">
                  <a:schemeClr val="bg1"/>
                </a:gs>
              </a:gsLst>
              <a:lin ang="16200000" scaled="1"/>
            </a:gradFill>
            <a:ln w="3175">
              <a:solidFill>
                <a:srgbClr val="FFD85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36747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对管理能力带来哪些影响？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9032379" y="2324691"/>
              <a:ext cx="2931303" cy="1134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4000">
                <a:lnSpc>
                  <a:spcPct val="150000"/>
                </a:lnSpc>
                <a:buClr>
                  <a:schemeClr val="tx1"/>
                </a:buClr>
              </a:pPr>
              <a:endParaRPr lang="zh-CN" altLang="en-US"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200381" y="2465273"/>
              <a:ext cx="25122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</a:rPr>
                <a:t>准时交付能力  </a:t>
              </a:r>
              <a:endParaRPr lang="zh-TW" altLang="en-US" sz="1600" dirty="0">
                <a:solidFill>
                  <a:prstClr val="black"/>
                </a:solidFill>
              </a:endParaRPr>
            </a:p>
            <a:p>
              <a:pPr defTabSz="457200">
                <a:lnSpc>
                  <a:spcPct val="150000"/>
                </a:lnSpc>
              </a:pPr>
              <a:r>
                <a:rPr kumimoji="1" lang="en-US" altLang="zh-CN" sz="1600" dirty="0">
                  <a:solidFill>
                    <a:prstClr val="black"/>
                  </a:solidFill>
                </a:rPr>
                <a:t>       </a:t>
              </a:r>
              <a:r>
                <a:rPr kumimoji="1" lang="zh-CN" altLang="en-US" sz="1600" dirty="0">
                  <a:solidFill>
                    <a:prstClr val="black"/>
                  </a:solidFill>
                </a:rPr>
                <a:t>订单准时交率  </a:t>
              </a:r>
              <a:r>
                <a:rPr kumimoji="1" lang="en-US" altLang="zh-CN" sz="1600" u="sng" dirty="0">
                  <a:solidFill>
                    <a:prstClr val="black"/>
                  </a:solidFill>
                </a:rPr>
                <a:t>      </a:t>
              </a:r>
              <a:r>
                <a:rPr kumimoji="1" lang="en-US" altLang="zh-CN" sz="1600" dirty="0">
                  <a:solidFill>
                    <a:prstClr val="black"/>
                  </a:solidFill>
                </a:rPr>
                <a:t>%</a:t>
              </a:r>
            </a:p>
          </p:txBody>
        </p:sp>
        <p:sp>
          <p:nvSpPr>
            <p:cNvPr id="94" name="上箭头 93"/>
            <p:cNvSpPr/>
            <p:nvPr/>
          </p:nvSpPr>
          <p:spPr>
            <a:xfrm>
              <a:off x="10598767" y="2592843"/>
              <a:ext cx="255239" cy="212577"/>
            </a:xfrm>
            <a:prstGeom prst="upArrow">
              <a:avLst/>
            </a:prstGeom>
            <a:solidFill>
              <a:srgbClr val="FF272B"/>
            </a:solidFill>
            <a:ln w="3175"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/>
              <a:endParaRPr kumimoji="1"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028778" y="3795437"/>
              <a:ext cx="2934903" cy="1134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4000">
                <a:lnSpc>
                  <a:spcPct val="150000"/>
                </a:lnSpc>
                <a:buClr>
                  <a:schemeClr val="tx1"/>
                </a:buClr>
              </a:pPr>
              <a:endParaRPr lang="zh-CN" altLang="en-US"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9200381" y="3939168"/>
              <a:ext cx="25346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>
                <a:lnSpc>
                  <a:spcPct val="150000"/>
                </a:lnSpc>
              </a:pPr>
              <a:r>
                <a:rPr kumimoji="1" lang="zh-CN" altLang="en-US" sz="1600" dirty="0">
                  <a:solidFill>
                    <a:prstClr val="black"/>
                  </a:solidFill>
                </a:rPr>
                <a:t>快速交货能力</a:t>
              </a:r>
              <a:endParaRPr kumimoji="1" lang="en-US" altLang="zh-CN" sz="1600" dirty="0">
                <a:solidFill>
                  <a:prstClr val="black"/>
                </a:solidFill>
              </a:endParaRPr>
            </a:p>
            <a:p>
              <a:pPr defTabSz="457200">
                <a:lnSpc>
                  <a:spcPct val="150000"/>
                </a:lnSpc>
              </a:pPr>
              <a:r>
                <a:rPr kumimoji="1" lang="en-US" altLang="zh-CN" sz="1600" dirty="0">
                  <a:solidFill>
                    <a:prstClr val="black"/>
                  </a:solidFill>
                </a:rPr>
                <a:t>       </a:t>
              </a:r>
              <a:r>
                <a:rPr kumimoji="1" lang="zh-CN" altLang="en-US" sz="1600" dirty="0">
                  <a:solidFill>
                    <a:prstClr val="black"/>
                  </a:solidFill>
                </a:rPr>
                <a:t>订单交货周期  </a:t>
              </a:r>
              <a:r>
                <a:rPr kumimoji="1" lang="en-US" altLang="zh-CN" sz="1600" u="sng" dirty="0">
                  <a:solidFill>
                    <a:prstClr val="black"/>
                  </a:solidFill>
                </a:rPr>
                <a:t>      </a:t>
              </a:r>
              <a:r>
                <a:rPr kumimoji="1" lang="zh-CN" altLang="en-US" sz="1600" dirty="0">
                  <a:solidFill>
                    <a:prstClr val="black"/>
                  </a:solidFill>
                </a:rPr>
                <a:t>天</a:t>
              </a:r>
              <a:endParaRPr kumimoji="1" lang="en-US" altLang="zh-CN" sz="1600" dirty="0">
                <a:solidFill>
                  <a:prstClr val="black"/>
                </a:solidFill>
              </a:endParaRPr>
            </a:p>
          </p:txBody>
        </p:sp>
        <p:sp>
          <p:nvSpPr>
            <p:cNvPr id="91" name="上箭头 90"/>
            <p:cNvSpPr/>
            <p:nvPr/>
          </p:nvSpPr>
          <p:spPr>
            <a:xfrm>
              <a:off x="10598767" y="4062040"/>
              <a:ext cx="255239" cy="212577"/>
            </a:xfrm>
            <a:prstGeom prst="upArrow">
              <a:avLst/>
            </a:prstGeom>
            <a:solidFill>
              <a:srgbClr val="FF272B"/>
            </a:solidFill>
            <a:ln w="3175"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/>
              <a:endParaRPr kumimoji="1"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9035322" y="5337622"/>
              <a:ext cx="2928360" cy="1134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4000">
                <a:lnSpc>
                  <a:spcPct val="150000"/>
                </a:lnSpc>
                <a:buClr>
                  <a:schemeClr val="tx1"/>
                </a:buClr>
              </a:pPr>
              <a:endParaRPr lang="zh-CN" altLang="en-US"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9219278" y="5496192"/>
              <a:ext cx="32221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>
                <a:lnSpc>
                  <a:spcPct val="150000"/>
                </a:lnSpc>
              </a:pPr>
              <a:r>
                <a:rPr kumimoji="1" lang="zh-CN" altLang="en-US" sz="1600" dirty="0">
                  <a:solidFill>
                    <a:prstClr val="black"/>
                  </a:solidFill>
                </a:rPr>
                <a:t>存货管理能力</a:t>
              </a:r>
              <a:endParaRPr kumimoji="1" lang="en-US" altLang="zh-CN" sz="1600" dirty="0">
                <a:solidFill>
                  <a:prstClr val="black"/>
                </a:solidFill>
              </a:endParaRPr>
            </a:p>
            <a:p>
              <a:pPr defTabSz="457200">
                <a:lnSpc>
                  <a:spcPct val="150000"/>
                </a:lnSpc>
              </a:pPr>
              <a:r>
                <a:rPr kumimoji="1" lang="en-US" altLang="zh-CN" sz="1600" dirty="0">
                  <a:solidFill>
                    <a:prstClr val="black"/>
                  </a:solidFill>
                </a:rPr>
                <a:t>       </a:t>
              </a:r>
              <a:r>
                <a:rPr kumimoji="1" lang="zh-CN" altLang="en-US" sz="1600" dirty="0">
                  <a:solidFill>
                    <a:prstClr val="black"/>
                  </a:solidFill>
                </a:rPr>
                <a:t>存货周转天数  </a:t>
              </a:r>
              <a:r>
                <a:rPr kumimoji="1" lang="en-US" altLang="zh-CN" sz="1600" u="sng" dirty="0">
                  <a:solidFill>
                    <a:prstClr val="black"/>
                  </a:solidFill>
                </a:rPr>
                <a:t>      </a:t>
              </a:r>
              <a:r>
                <a:rPr kumimoji="1" lang="zh-CN" altLang="en-US" sz="1600" dirty="0">
                  <a:solidFill>
                    <a:prstClr val="black"/>
                  </a:solidFill>
                </a:rPr>
                <a:t>天</a:t>
              </a:r>
            </a:p>
          </p:txBody>
        </p:sp>
        <p:sp>
          <p:nvSpPr>
            <p:cNvPr id="88" name="上箭头 87"/>
            <p:cNvSpPr/>
            <p:nvPr/>
          </p:nvSpPr>
          <p:spPr>
            <a:xfrm>
              <a:off x="10598767" y="5621610"/>
              <a:ext cx="255239" cy="212577"/>
            </a:xfrm>
            <a:prstGeom prst="upArrow">
              <a:avLst/>
            </a:prstGeom>
            <a:solidFill>
              <a:srgbClr val="FF272B"/>
            </a:solidFill>
            <a:ln w="3175"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/>
              <a:endParaRPr kumimoji="1"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256674" y="1580913"/>
            <a:ext cx="3093069" cy="5102225"/>
            <a:chOff x="256674" y="1580913"/>
            <a:chExt cx="3093069" cy="5102225"/>
          </a:xfrm>
        </p:grpSpPr>
        <p:sp>
          <p:nvSpPr>
            <p:cNvPr id="28" name="矩形 27"/>
            <p:cNvSpPr/>
            <p:nvPr/>
          </p:nvSpPr>
          <p:spPr>
            <a:xfrm>
              <a:off x="256674" y="1580913"/>
              <a:ext cx="3002907" cy="51022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44145" fontAlgn="auto">
                <a:lnSpc>
                  <a:spcPct val="150000"/>
                </a:lnSpc>
                <a:buClr>
                  <a:schemeClr val="tx1"/>
                </a:buClr>
              </a:pPr>
              <a:endParaRPr lang="zh-CN" altLang="en-US" strike="noStrike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603" name="文本框 4"/>
            <p:cNvSpPr txBox="1"/>
            <p:nvPr/>
          </p:nvSpPr>
          <p:spPr>
            <a:xfrm>
              <a:off x="991326" y="2450817"/>
              <a:ext cx="2358417" cy="353943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defTabSz="457200">
                <a:lnSpc>
                  <a:spcPct val="200000"/>
                </a:lnSpc>
              </a:pPr>
              <a:r>
                <a:rPr lang="zh-CN" altLang="en-US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数据共享</a:t>
              </a:r>
              <a:r>
                <a:rPr lang="en-US" altLang="zh-CN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效率化</a:t>
              </a:r>
              <a:endParaRPr lang="en-US" altLang="zh-CN" sz="1600" u="sng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defTabSz="457200">
                <a:lnSpc>
                  <a:spcPct val="200000"/>
                </a:lnSpc>
              </a:pPr>
              <a:endParaRPr lang="en-US" altLang="zh-CN" sz="1600" u="sng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defTabSz="457200">
                <a:lnSpc>
                  <a:spcPct val="200000"/>
                </a:lnSpc>
              </a:pPr>
              <a:r>
                <a:rPr lang="zh-CN" altLang="en-US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流程优化</a:t>
              </a:r>
              <a:r>
                <a:rPr lang="en-US" altLang="zh-CN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固化</a:t>
              </a:r>
              <a:r>
                <a:rPr lang="en-US" altLang="zh-CN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标准化</a:t>
              </a:r>
              <a:endParaRPr lang="en-US" altLang="zh-CN" sz="1600" u="sng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defTabSz="457200">
                <a:lnSpc>
                  <a:spcPct val="200000"/>
                </a:lnSpc>
              </a:pPr>
              <a:endParaRPr lang="en-US" altLang="zh-CN" sz="1600" u="sng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defTabSz="457200">
                <a:lnSpc>
                  <a:spcPct val="200000"/>
                </a:lnSpc>
              </a:pPr>
              <a:r>
                <a:rPr lang="zh-CN" altLang="en-US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一体化</a:t>
              </a:r>
              <a:r>
                <a:rPr lang="en-US" altLang="zh-CN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集团化</a:t>
              </a:r>
              <a:endParaRPr lang="en-US" altLang="zh-CN" sz="1600" u="sng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defTabSz="457200">
                <a:lnSpc>
                  <a:spcPct val="200000"/>
                </a:lnSpc>
              </a:pPr>
              <a:endParaRPr lang="en-US" altLang="zh-CN" sz="1600" u="sng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defTabSz="457200">
                <a:lnSpc>
                  <a:spcPct val="200000"/>
                </a:lnSpc>
              </a:pPr>
              <a:r>
                <a:rPr lang="zh-CN" altLang="en-US" sz="1600" u="sng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提升竞争力</a:t>
              </a:r>
              <a:endParaRPr lang="zh-CN" altLang="en-US" sz="1600" u="sng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56674" y="1580913"/>
              <a:ext cx="3002907" cy="468313"/>
            </a:xfrm>
            <a:prstGeom prst="roundRect">
              <a:avLst>
                <a:gd name="adj" fmla="val 0"/>
              </a:avLst>
            </a:prstGeom>
            <a:gradFill>
              <a:gsLst>
                <a:gs pos="100000">
                  <a:schemeClr val="bg1"/>
                </a:gs>
                <a:gs pos="0">
                  <a:srgbClr val="DAEFFE"/>
                </a:gs>
              </a:gsLst>
            </a:gradFill>
            <a:ln>
              <a:solidFill>
                <a:srgbClr val="7AC6FA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44145" algn="ctr" fontAlgn="auto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trike="noStrike" noProof="1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信息化</a:t>
              </a:r>
              <a:r>
                <a:rPr lang="zh-CN" altLang="en-US" noProof="1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的目标是什么</a:t>
              </a:r>
              <a:r>
                <a:rPr lang="zh-CN" altLang="en-US" strike="noStrike" noProof="1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zh-CN" altLang="en-US" strike="noStrike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390" y="4347296"/>
              <a:ext cx="669029" cy="66902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97" y="2582009"/>
              <a:ext cx="417473" cy="41747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57" y="5409098"/>
              <a:ext cx="505669" cy="50566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334" y="3518931"/>
              <a:ext cx="563679" cy="563679"/>
            </a:xfrm>
            <a:prstGeom prst="rect">
              <a:avLst/>
            </a:prstGeom>
          </p:spPr>
        </p:pic>
      </p:grpSp>
      <p:grpSp>
        <p:nvGrpSpPr>
          <p:cNvPr id="10" name="组 9"/>
          <p:cNvGrpSpPr/>
          <p:nvPr/>
        </p:nvGrpSpPr>
        <p:grpSpPr>
          <a:xfrm>
            <a:off x="4052794" y="1585195"/>
            <a:ext cx="4236183" cy="5100385"/>
            <a:chOff x="4052794" y="1585195"/>
            <a:chExt cx="4236183" cy="5100385"/>
          </a:xfrm>
        </p:grpSpPr>
        <p:sp>
          <p:nvSpPr>
            <p:cNvPr id="78" name="矩形 77"/>
            <p:cNvSpPr/>
            <p:nvPr/>
          </p:nvSpPr>
          <p:spPr>
            <a:xfrm>
              <a:off x="4052795" y="1712106"/>
              <a:ext cx="4236182" cy="49734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92D050"/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836122" y="4066164"/>
              <a:ext cx="622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215008" y="2218770"/>
              <a:ext cx="2946400" cy="1968500"/>
            </a:xfrm>
            <a:prstGeom prst="rect">
              <a:avLst/>
            </a:prstGeom>
            <a:solidFill>
              <a:srgbClr val="DCECFF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6833280" y="2473776"/>
              <a:ext cx="1321832" cy="1321832"/>
            </a:xfrm>
            <a:prstGeom prst="ellipse">
              <a:avLst/>
            </a:prstGeom>
            <a:solidFill>
              <a:srgbClr val="2F80F6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200815" y="3326131"/>
              <a:ext cx="622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 smtClean="0">
                  <a:solidFill>
                    <a:schemeClr val="bg1"/>
                  </a:solidFill>
                </a:rPr>
                <a:t>e</a:t>
              </a:r>
              <a:r>
                <a:rPr kumimoji="1" lang="zh-CN" altLang="en-US" sz="1600" b="1" dirty="0" smtClean="0">
                  <a:solidFill>
                    <a:schemeClr val="bg1"/>
                  </a:solidFill>
                </a:rPr>
                <a:t>化</a:t>
              </a:r>
              <a:endParaRPr kumimoji="1"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447106" y="2329154"/>
              <a:ext cx="2242251" cy="338729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/>
                <a:t>接单流程</a:t>
              </a:r>
              <a:endParaRPr kumimoji="1" lang="en-US" altLang="zh-CN" sz="16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4447106" y="2800334"/>
              <a:ext cx="2242251" cy="338729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/>
                <a:t>领料流程</a:t>
              </a:r>
              <a:endParaRPr kumimoji="1" lang="en-US" altLang="zh-CN" sz="1600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447106" y="3271514"/>
              <a:ext cx="2242251" cy="338729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采购</a:t>
              </a:r>
              <a:r>
                <a:rPr kumimoji="1" lang="zh-CN" altLang="en-US" sz="1600" dirty="0" smtClean="0"/>
                <a:t>流程</a:t>
              </a:r>
              <a:endParaRPr kumimoji="1" lang="en-US" altLang="zh-CN" sz="1600" dirty="0"/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64074" y="3296878"/>
              <a:ext cx="288000" cy="288000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4447106" y="3742694"/>
              <a:ext cx="2242251" cy="338729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/>
                <a:t>结帐流程</a:t>
              </a:r>
              <a:endParaRPr kumimoji="1" lang="en-US" altLang="zh-CN" sz="16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149631" y="2324691"/>
              <a:ext cx="6891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200" dirty="0" smtClean="0">
                  <a:solidFill>
                    <a:srgbClr val="F3F9FF"/>
                  </a:solidFill>
                  <a:latin typeface="Arial" charset="0"/>
                  <a:ea typeface="Arial" charset="0"/>
                  <a:cs typeface="Arial" charset="0"/>
                </a:rPr>
                <a:t>e</a:t>
              </a:r>
              <a:endParaRPr kumimoji="1" lang="zh-CN" altLang="en-US" sz="7200" dirty="0">
                <a:solidFill>
                  <a:srgbClr val="F3F9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4586" y="3732878"/>
              <a:ext cx="347025" cy="347025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4074" y="2790746"/>
              <a:ext cx="347854" cy="347854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5371224" y="4609152"/>
              <a:ext cx="2719481" cy="1968500"/>
            </a:xfrm>
            <a:prstGeom prst="rect">
              <a:avLst/>
            </a:prstGeom>
            <a:solidFill>
              <a:srgbClr val="FDD2D7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15008" y="4864158"/>
              <a:ext cx="1321832" cy="1321832"/>
            </a:xfrm>
            <a:prstGeom prst="ellipse">
              <a:avLst/>
            </a:prstGeom>
            <a:solidFill>
              <a:srgbClr val="FF8F9B"/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5868" y="5058265"/>
              <a:ext cx="680112" cy="680112"/>
            </a:xfrm>
            <a:prstGeom prst="rect">
              <a:avLst/>
            </a:prstGeom>
          </p:spPr>
        </p:pic>
        <p:sp>
          <p:nvSpPr>
            <p:cNvPr id="77" name="文本框 76"/>
            <p:cNvSpPr txBox="1"/>
            <p:nvPr/>
          </p:nvSpPr>
          <p:spPr>
            <a:xfrm>
              <a:off x="4380624" y="5716513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1"/>
              </a:lvl1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查询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656723" y="4719536"/>
              <a:ext cx="2242251" cy="338729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/>
                <a:t>接单统计表</a:t>
              </a:r>
              <a:endParaRPr kumimoji="1" lang="en-US" altLang="zh-CN" sz="1600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5656723" y="5190716"/>
              <a:ext cx="2242251" cy="338729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/>
                <a:t>     生产用料明细表 </a:t>
              </a:r>
              <a:endParaRPr kumimoji="1" lang="en-US" altLang="zh-CN" sz="16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672765" y="5661896"/>
              <a:ext cx="2242251" cy="338729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kumimoji="1" lang="zh-CN" altLang="en-US" sz="1600" smtClean="0"/>
                <a:t>供应商预计供货表</a:t>
              </a:r>
              <a:endParaRPr kumimoji="1" lang="en-US" altLang="zh-CN" sz="16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656723" y="6133076"/>
              <a:ext cx="2242251" cy="338729"/>
            </a:xfrm>
            <a:prstGeom prst="rect">
              <a:avLst/>
            </a:prstGeom>
            <a:solidFill>
              <a:srgbClr val="FFFFFF">
                <a:alpha val="87059"/>
              </a:srgbClr>
            </a:soli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/>
                <a:t> 三大财务报表</a:t>
              </a:r>
              <a:endParaRPr kumimoji="1" lang="en-US" altLang="zh-CN" sz="1600" dirty="0"/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0270" y="6163081"/>
              <a:ext cx="267382" cy="267382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0331" y="5250071"/>
              <a:ext cx="234000" cy="234000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2331" y="5714495"/>
              <a:ext cx="252000" cy="252000"/>
            </a:xfrm>
            <a:prstGeom prst="rect">
              <a:avLst/>
            </a:prstGeom>
          </p:spPr>
        </p:pic>
        <p:sp>
          <p:nvSpPr>
            <p:cNvPr id="79" name="圆角矩形 78"/>
            <p:cNvSpPr/>
            <p:nvPr/>
          </p:nvSpPr>
          <p:spPr>
            <a:xfrm>
              <a:off x="4052794" y="1585195"/>
              <a:ext cx="4236183" cy="4683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3">
                    <a:tint val="50000"/>
                    <a:satMod val="300000"/>
                  </a:schemeClr>
                </a:gs>
                <a:gs pos="15000">
                  <a:schemeClr val="accent3">
                    <a:tint val="37000"/>
                    <a:satMod val="300000"/>
                  </a:schemeClr>
                </a:gs>
                <a:gs pos="85000">
                  <a:schemeClr val="bg1"/>
                </a:gs>
              </a:gsLst>
            </a:gradFill>
            <a:ln>
              <a:solidFill>
                <a:srgbClr val="92D050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44145" algn="ctr" fontAlgn="auto">
                <a:lnSpc>
                  <a:spcPct val="150000"/>
                </a:lnSpc>
                <a:buClr>
                  <a:schemeClr val="tx1"/>
                </a:buClr>
              </a:pPr>
              <a:r>
                <a:rPr lang="zh-CN" altLang="en-US" strike="noStrike" noProof="1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信息化</a:t>
              </a:r>
              <a:r>
                <a:rPr lang="zh-CN" altLang="en-US" noProof="1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上线后的效果是什么</a:t>
              </a:r>
              <a:r>
                <a:rPr lang="zh-CN" altLang="en-US" strike="noStrike" noProof="1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zh-CN" altLang="en-US" strike="noStrike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6270" y="2379523"/>
              <a:ext cx="264952" cy="2556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50269" y="4760081"/>
              <a:ext cx="261219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30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7" grpId="0" animBg="1"/>
      <p:bldP spid="80" grpId="0" animBg="1"/>
      <p:bldP spid="81" grpId="0" animBg="1"/>
      <p:bldP spid="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ChangeArrowheads="1"/>
          </p:cNvSpPr>
          <p:nvPr/>
        </p:nvSpPr>
        <p:spPr bwMode="auto">
          <a:xfrm>
            <a:off x="2063552" y="842866"/>
            <a:ext cx="8424936" cy="857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defTabSz="457200" hangingPunct="0">
              <a:lnSpc>
                <a:spcPct val="450000"/>
              </a:lnSpc>
              <a:spcBef>
                <a:spcPts val="300"/>
              </a:spcBef>
              <a:buClr>
                <a:srgbClr val="FF0000"/>
              </a:buClr>
              <a:defRPr/>
            </a:pPr>
            <a:endParaRPr lang="zh-CN" altLang="en-US" dirty="0">
              <a:solidFill>
                <a:prstClr val="black"/>
              </a:solidFill>
            </a:endParaRPr>
          </a:p>
          <a:p>
            <a:pPr marL="800100" lvl="1" indent="-342900" defTabSz="457200">
              <a:lnSpc>
                <a:spcPct val="400000"/>
              </a:lnSpc>
              <a:spcBef>
                <a:spcPts val="300"/>
              </a:spcBef>
              <a:buFontTx/>
              <a:buBlip>
                <a:blip r:embed="rId3"/>
              </a:buBlip>
              <a:defRPr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企业重要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能力的调查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108706"/>
              </p:ext>
            </p:extLst>
          </p:nvPr>
        </p:nvGraphicFramePr>
        <p:xfrm>
          <a:off x="600890" y="1585914"/>
          <a:ext cx="11025053" cy="495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081"/>
                <a:gridCol w="2075543"/>
                <a:gridCol w="1673252"/>
                <a:gridCol w="2439171"/>
                <a:gridCol w="2927006"/>
              </a:tblGrid>
              <a:tr h="10572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关键能力表现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对现有表现是否满意？</a:t>
                      </a:r>
                      <a:endParaRPr lang="en-US" altLang="zh-CN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距心中标准还差多少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是否会受到竞争者的威胁？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</a:rPr>
                        <a:t>如果提升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，是否能提升经营利润？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F"/>
                    </a:solidFill>
                  </a:tcPr>
                </a:tc>
              </a:tr>
              <a:tr h="1298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准时交付能力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</a:rPr>
                        <a:t>78%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，不满意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再提升</a:t>
                      </a:r>
                      <a:r>
                        <a:rPr lang="en-US" altLang="zh-TW" sz="1800" dirty="0" smtClean="0"/>
                        <a:t>10%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(86%</a:t>
                      </a:r>
                      <a:r>
                        <a:rPr lang="en-US" altLang="zh-TW" sz="1800" dirty="0" smtClean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sz="1800" dirty="0" smtClean="0"/>
                        <a:t>96%)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</a:rPr>
                        <a:t>78%</a:t>
                      </a:r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</a:rPr>
                        <a:t>，受威胁</a:t>
                      </a:r>
                      <a:endParaRPr lang="zh-TW" alt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smtClean="0">
                          <a:solidFill>
                            <a:srgbClr val="0432FF"/>
                          </a:solidFill>
                        </a:rPr>
                        <a:t>67%</a:t>
                      </a:r>
                      <a:r>
                        <a:rPr lang="zh-CN" altLang="en-US" sz="2000" b="1" dirty="0" smtClean="0">
                          <a:solidFill>
                            <a:srgbClr val="0432FF"/>
                          </a:solidFill>
                        </a:rPr>
                        <a:t>，会</a:t>
                      </a:r>
                      <a:endParaRPr lang="zh-TW" altLang="en-US" sz="2000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9868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快速交付能力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8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</a:rPr>
                        <a:t>89%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，不满意</a:t>
                      </a:r>
                      <a:endParaRPr lang="zh-TW" altLang="en-US" sz="20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再缩短</a:t>
                      </a:r>
                      <a:r>
                        <a:rPr lang="en-US" altLang="zh-TW" sz="1800" dirty="0" smtClean="0"/>
                        <a:t>42%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(14-80</a:t>
                      </a:r>
                      <a:r>
                        <a:rPr lang="zh-TW" altLang="en-US" sz="1800" dirty="0" smtClean="0"/>
                        <a:t>％）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8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</a:rPr>
                        <a:t>50%</a:t>
                      </a:r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</a:rPr>
                        <a:t>，受威胁</a:t>
                      </a:r>
                      <a:endParaRPr lang="zh-TW" altLang="en-US" sz="200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8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0432FF"/>
                          </a:solidFill>
                        </a:rPr>
                        <a:t>88%</a:t>
                      </a:r>
                      <a:r>
                        <a:rPr lang="zh-CN" altLang="en-US" sz="2000" b="1" dirty="0" smtClean="0">
                          <a:solidFill>
                            <a:srgbClr val="0432FF"/>
                          </a:solidFill>
                        </a:rPr>
                        <a:t>，会</a:t>
                      </a:r>
                      <a:endParaRPr lang="zh-TW" altLang="en-US" sz="2000" b="1" dirty="0" smtClean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986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mtClean="0"/>
                        <a:t>存货管理能力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8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</a:rPr>
                        <a:t>78%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，不满意</a:t>
                      </a:r>
                      <a:endParaRPr lang="zh-TW" altLang="en-US" sz="20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再下降</a:t>
                      </a:r>
                      <a:r>
                        <a:rPr lang="en-US" altLang="zh-TW" sz="1800" dirty="0" smtClean="0"/>
                        <a:t>45%</a:t>
                      </a:r>
                    </a:p>
                    <a:p>
                      <a:pPr algn="ctr"/>
                      <a:r>
                        <a:rPr lang="en-US" altLang="zh-TW" sz="1800" dirty="0" smtClean="0"/>
                        <a:t>(33-60%)</a:t>
                      </a:r>
                    </a:p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8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C00000"/>
                          </a:solidFill>
                        </a:rPr>
                        <a:t>50%</a:t>
                      </a:r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</a:rPr>
                        <a:t>，受威胁</a:t>
                      </a:r>
                      <a:endParaRPr lang="zh-TW" altLang="en-US" sz="200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8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rgbClr val="0432FF"/>
                          </a:solidFill>
                        </a:rPr>
                        <a:t>86%</a:t>
                      </a:r>
                      <a:r>
                        <a:rPr lang="zh-CN" altLang="en-US" sz="2000" b="1" dirty="0" smtClean="0">
                          <a:solidFill>
                            <a:srgbClr val="0432FF"/>
                          </a:solidFill>
                        </a:rPr>
                        <a:t>，会</a:t>
                      </a:r>
                      <a:endParaRPr lang="zh-TW" altLang="en-US" sz="2000" b="1" dirty="0" smtClean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A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圆角矩形 59"/>
          <p:cNvSpPr/>
          <p:nvPr/>
        </p:nvSpPr>
        <p:spPr>
          <a:xfrm>
            <a:off x="6711056" y="2800350"/>
            <a:ext cx="4942511" cy="3614737"/>
          </a:xfrm>
          <a:prstGeom prst="roundRect">
            <a:avLst>
              <a:gd name="adj" fmla="val 3102"/>
            </a:avLst>
          </a:prstGeom>
          <a:ln>
            <a:solidFill>
              <a:srgbClr val="6E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93124" y="2786977"/>
            <a:ext cx="4893276" cy="3628110"/>
          </a:xfrm>
          <a:prstGeom prst="roundRect">
            <a:avLst>
              <a:gd name="adj" fmla="val 3102"/>
            </a:avLst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11275" name="下箭头 31"/>
          <p:cNvSpPr>
            <a:spLocks noChangeArrowheads="1"/>
          </p:cNvSpPr>
          <p:nvPr/>
        </p:nvSpPr>
        <p:spPr bwMode="auto">
          <a:xfrm rot="-3900000">
            <a:off x="1618808" y="3189975"/>
            <a:ext cx="567267" cy="668867"/>
          </a:xfrm>
          <a:prstGeom prst="downArrow">
            <a:avLst>
              <a:gd name="adj1" fmla="val 50000"/>
              <a:gd name="adj2" fmla="val 50194"/>
            </a:avLst>
          </a:pr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37000">
                <a:schemeClr val="bg1">
                  <a:lumMod val="95000"/>
                </a:schemeClr>
              </a:gs>
            </a:gsLst>
            <a:lin ang="16200000" scaled="1"/>
          </a:gra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277" name="下箭头 31"/>
          <p:cNvSpPr>
            <a:spLocks noChangeArrowheads="1"/>
          </p:cNvSpPr>
          <p:nvPr/>
        </p:nvSpPr>
        <p:spPr bwMode="auto">
          <a:xfrm rot="1380000">
            <a:off x="2782975" y="3272525"/>
            <a:ext cx="609600" cy="586317"/>
          </a:xfrm>
          <a:prstGeom prst="downArrow">
            <a:avLst>
              <a:gd name="adj1" fmla="val 50000"/>
              <a:gd name="adj2" fmla="val 49963"/>
            </a:avLst>
          </a:pr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37000">
                <a:schemeClr val="bg1">
                  <a:lumMod val="95000"/>
                </a:schemeClr>
              </a:gs>
            </a:gsLst>
            <a:lin ang="16200000" scaled="1"/>
          </a:gra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279" name="下箭头 31"/>
          <p:cNvSpPr>
            <a:spLocks noChangeArrowheads="1"/>
          </p:cNvSpPr>
          <p:nvPr/>
        </p:nvSpPr>
        <p:spPr bwMode="auto">
          <a:xfrm rot="-7320000">
            <a:off x="3842366" y="3108485"/>
            <a:ext cx="571500" cy="683683"/>
          </a:xfrm>
          <a:prstGeom prst="downArrow">
            <a:avLst>
              <a:gd name="adj1" fmla="val 50000"/>
              <a:gd name="adj2" fmla="val 49895"/>
            </a:avLst>
          </a:pr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37000">
                <a:schemeClr val="bg1">
                  <a:lumMod val="95000"/>
                </a:schemeClr>
              </a:gs>
            </a:gsLst>
            <a:lin ang="16200000" scaled="1"/>
          </a:gra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281" name="下箭头 31"/>
          <p:cNvSpPr>
            <a:spLocks noChangeArrowheads="1"/>
          </p:cNvSpPr>
          <p:nvPr/>
        </p:nvSpPr>
        <p:spPr bwMode="auto">
          <a:xfrm rot="-3780000">
            <a:off x="2712067" y="4291700"/>
            <a:ext cx="569384" cy="749300"/>
          </a:xfrm>
          <a:prstGeom prst="downArrow">
            <a:avLst>
              <a:gd name="adj1" fmla="val 50000"/>
              <a:gd name="adj2" fmla="val 50196"/>
            </a:avLst>
          </a:pr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37000">
                <a:schemeClr val="bg1">
                  <a:lumMod val="95000"/>
                </a:schemeClr>
              </a:gs>
            </a:gsLst>
            <a:lin ang="16200000" scaled="1"/>
          </a:gra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283" name="下箭头 31"/>
          <p:cNvSpPr>
            <a:spLocks noChangeArrowheads="1"/>
          </p:cNvSpPr>
          <p:nvPr/>
        </p:nvSpPr>
        <p:spPr bwMode="auto">
          <a:xfrm rot="-4260000">
            <a:off x="3437024" y="3992191"/>
            <a:ext cx="567267" cy="685800"/>
          </a:xfrm>
          <a:prstGeom prst="downArrow">
            <a:avLst>
              <a:gd name="adj1" fmla="val 50000"/>
              <a:gd name="adj2" fmla="val 50317"/>
            </a:avLst>
          </a:pr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37000">
                <a:schemeClr val="bg1">
                  <a:lumMod val="95000"/>
                </a:schemeClr>
              </a:gs>
            </a:gsLst>
            <a:lin ang="16200000" scaled="1"/>
          </a:gra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285" name="下箭头 31"/>
          <p:cNvSpPr>
            <a:spLocks noChangeArrowheads="1"/>
          </p:cNvSpPr>
          <p:nvPr/>
        </p:nvSpPr>
        <p:spPr bwMode="auto">
          <a:xfrm rot="9240000">
            <a:off x="1140441" y="3860958"/>
            <a:ext cx="618067" cy="778933"/>
          </a:xfrm>
          <a:prstGeom prst="downArrow">
            <a:avLst>
              <a:gd name="adj1" fmla="val 50000"/>
              <a:gd name="adj2" fmla="val 50003"/>
            </a:avLst>
          </a:pr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37000">
                <a:schemeClr val="bg1">
                  <a:lumMod val="95000"/>
                </a:schemeClr>
              </a:gs>
            </a:gsLst>
            <a:lin ang="16200000" scaled="1"/>
          </a:gra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287" name="下箭头 31"/>
          <p:cNvSpPr>
            <a:spLocks noChangeArrowheads="1"/>
          </p:cNvSpPr>
          <p:nvPr/>
        </p:nvSpPr>
        <p:spPr bwMode="auto">
          <a:xfrm rot="-6900000">
            <a:off x="2024150" y="4101201"/>
            <a:ext cx="569383" cy="719667"/>
          </a:xfrm>
          <a:prstGeom prst="downArrow">
            <a:avLst>
              <a:gd name="adj1" fmla="val 50000"/>
              <a:gd name="adj2" fmla="val 50025"/>
            </a:avLst>
          </a:pr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37000">
                <a:schemeClr val="bg1">
                  <a:lumMod val="95000"/>
                </a:schemeClr>
              </a:gs>
            </a:gsLst>
            <a:lin ang="16200000" scaled="1"/>
          </a:gra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289" name="下箭头 31"/>
          <p:cNvSpPr>
            <a:spLocks noChangeArrowheads="1"/>
          </p:cNvSpPr>
          <p:nvPr/>
        </p:nvSpPr>
        <p:spPr bwMode="auto">
          <a:xfrm rot="-5400000">
            <a:off x="4451567" y="4010584"/>
            <a:ext cx="970233" cy="768349"/>
          </a:xfrm>
          <a:prstGeom prst="downArrow">
            <a:avLst>
              <a:gd name="adj1" fmla="val 50000"/>
              <a:gd name="adj2" fmla="val 50028"/>
            </a:avLst>
          </a:pr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37000">
                <a:schemeClr val="bg1">
                  <a:lumMod val="95000"/>
                </a:schemeClr>
              </a:gs>
            </a:gsLst>
            <a:lin ang="16200000" scaled="1"/>
          </a:gradFill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47040" y="3209025"/>
            <a:ext cx="3973818" cy="1570511"/>
            <a:chOff x="1347040" y="3226823"/>
            <a:chExt cx="3973818" cy="1570511"/>
          </a:xfrm>
        </p:grpSpPr>
        <p:sp>
          <p:nvSpPr>
            <p:cNvPr id="11276" name="文本框 3"/>
            <p:cNvSpPr txBox="1">
              <a:spLocks noChangeArrowheads="1"/>
            </p:cNvSpPr>
            <p:nvPr/>
          </p:nvSpPr>
          <p:spPr bwMode="auto">
            <a:xfrm rot="1500000">
              <a:off x="1589347" y="3358332"/>
              <a:ext cx="5757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9pPr>
            </a:lstStyle>
            <a:p>
              <a:pPr defTabSz="457200"/>
              <a:r>
                <a:rPr lang="en-US" altLang="zh-CN" sz="1600">
                  <a:solidFill>
                    <a:prstClr val="black"/>
                  </a:solidFill>
                  <a:latin typeface="微软雅黑"/>
                  <a:ea typeface="微软雅黑"/>
                </a:rPr>
                <a:t>ERP</a:t>
              </a:r>
            </a:p>
          </p:txBody>
        </p:sp>
        <p:sp>
          <p:nvSpPr>
            <p:cNvPr id="11278" name="文本框 5"/>
            <p:cNvSpPr txBox="1">
              <a:spLocks noChangeArrowheads="1"/>
            </p:cNvSpPr>
            <p:nvPr/>
          </p:nvSpPr>
          <p:spPr bwMode="auto">
            <a:xfrm rot="6780000">
              <a:off x="2746992" y="3389863"/>
              <a:ext cx="6646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9pPr>
            </a:lstStyle>
            <a:p>
              <a:pPr defTabSz="457200"/>
              <a:r>
                <a:rPr lang="en-US" altLang="zh-CN" sz="1600">
                  <a:solidFill>
                    <a:prstClr val="black"/>
                  </a:solidFill>
                  <a:latin typeface="微软雅黑"/>
                  <a:ea typeface="微软雅黑"/>
                </a:rPr>
                <a:t>CRM</a:t>
              </a:r>
            </a:p>
          </p:txBody>
        </p:sp>
        <p:sp>
          <p:nvSpPr>
            <p:cNvPr id="11280" name="文本框 7"/>
            <p:cNvSpPr txBox="1">
              <a:spLocks noChangeArrowheads="1"/>
            </p:cNvSpPr>
            <p:nvPr/>
          </p:nvSpPr>
          <p:spPr bwMode="auto">
            <a:xfrm rot="-1920000">
              <a:off x="3766503" y="3303563"/>
              <a:ext cx="71543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9pPr>
            </a:lstStyle>
            <a:p>
              <a:pPr defTabSz="457200"/>
              <a:r>
                <a:rPr lang="en-US" altLang="zh-CN" sz="1600" dirty="0">
                  <a:solidFill>
                    <a:prstClr val="black"/>
                  </a:solidFill>
                  <a:latin typeface="微软雅黑"/>
                  <a:ea typeface="微软雅黑"/>
                </a:rPr>
                <a:t>PLM</a:t>
              </a:r>
            </a:p>
          </p:txBody>
        </p:sp>
        <p:sp>
          <p:nvSpPr>
            <p:cNvPr id="11282" name="文本框 11"/>
            <p:cNvSpPr txBox="1">
              <a:spLocks noChangeArrowheads="1"/>
            </p:cNvSpPr>
            <p:nvPr/>
          </p:nvSpPr>
          <p:spPr bwMode="auto">
            <a:xfrm rot="1620000">
              <a:off x="2594591" y="4458780"/>
              <a:ext cx="67945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9pPr>
            </a:lstStyle>
            <a:p>
              <a:pPr defTabSz="457200"/>
              <a:r>
                <a:rPr lang="en-US" altLang="zh-CN" sz="1600">
                  <a:solidFill>
                    <a:prstClr val="black"/>
                  </a:solidFill>
                  <a:latin typeface="微软雅黑"/>
                  <a:ea typeface="微软雅黑"/>
                </a:rPr>
                <a:t>SCM</a:t>
              </a:r>
            </a:p>
          </p:txBody>
        </p:sp>
        <p:sp>
          <p:nvSpPr>
            <p:cNvPr id="11284" name="文本框 13"/>
            <p:cNvSpPr txBox="1">
              <a:spLocks noChangeArrowheads="1"/>
            </p:cNvSpPr>
            <p:nvPr/>
          </p:nvSpPr>
          <p:spPr bwMode="auto">
            <a:xfrm rot="1140000">
              <a:off x="3380212" y="4180257"/>
              <a:ext cx="6709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9pPr>
            </a:lstStyle>
            <a:p>
              <a:pPr defTabSz="457200"/>
              <a:r>
                <a:rPr lang="en-US" altLang="zh-CN" sz="1600" dirty="0">
                  <a:solidFill>
                    <a:prstClr val="black"/>
                  </a:solidFill>
                  <a:latin typeface="微软雅黑"/>
                  <a:ea typeface="微软雅黑"/>
                </a:rPr>
                <a:t>MES</a:t>
              </a:r>
            </a:p>
          </p:txBody>
        </p:sp>
        <p:sp>
          <p:nvSpPr>
            <p:cNvPr id="11286" name="文本框 15"/>
            <p:cNvSpPr txBox="1">
              <a:spLocks noChangeArrowheads="1"/>
            </p:cNvSpPr>
            <p:nvPr/>
          </p:nvSpPr>
          <p:spPr bwMode="auto">
            <a:xfrm rot="3840000">
              <a:off x="1218840" y="4237510"/>
              <a:ext cx="5334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9pPr>
            </a:lstStyle>
            <a:p>
              <a:pPr defTabSz="457200"/>
              <a:r>
                <a:rPr lang="en-US" altLang="zh-CN" sz="1200">
                  <a:solidFill>
                    <a:prstClr val="black"/>
                  </a:solidFill>
                  <a:latin typeface="微软雅黑"/>
                  <a:ea typeface="微软雅黑"/>
                </a:rPr>
                <a:t>HRIS</a:t>
              </a:r>
            </a:p>
          </p:txBody>
        </p:sp>
        <p:sp>
          <p:nvSpPr>
            <p:cNvPr id="11288" name="文本框 17"/>
            <p:cNvSpPr txBox="1">
              <a:spLocks noChangeArrowheads="1"/>
            </p:cNvSpPr>
            <p:nvPr/>
          </p:nvSpPr>
          <p:spPr bwMode="auto">
            <a:xfrm rot="-1500000">
              <a:off x="2006158" y="4268280"/>
              <a:ext cx="6836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9pPr>
            </a:lstStyle>
            <a:p>
              <a:pPr defTabSz="457200"/>
              <a:r>
                <a:rPr lang="en-US" altLang="zh-CN" sz="1600">
                  <a:solidFill>
                    <a:prstClr val="black"/>
                  </a:solidFill>
                  <a:latin typeface="微软雅黑"/>
                  <a:ea typeface="微软雅黑"/>
                </a:rPr>
                <a:t>OA</a:t>
              </a:r>
            </a:p>
          </p:txBody>
        </p:sp>
        <p:sp>
          <p:nvSpPr>
            <p:cNvPr id="11290" name="文本框 19"/>
            <p:cNvSpPr txBox="1">
              <a:spLocks noChangeArrowheads="1"/>
            </p:cNvSpPr>
            <p:nvPr/>
          </p:nvSpPr>
          <p:spPr bwMode="auto">
            <a:xfrm>
              <a:off x="4622358" y="4167287"/>
              <a:ext cx="698500" cy="502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PMingLiU" charset="-120"/>
                </a:defRPr>
              </a:lvl9pPr>
            </a:lstStyle>
            <a:p>
              <a:pPr defTabSz="457200"/>
              <a:r>
                <a:rPr lang="zh-CN" altLang="en-US" sz="1333">
                  <a:solidFill>
                    <a:prstClr val="black"/>
                  </a:solidFill>
                  <a:latin typeface="微软雅黑"/>
                  <a:ea typeface="微软雅黑"/>
                </a:rPr>
                <a:t>企业</a:t>
              </a:r>
              <a:endParaRPr lang="en-US" altLang="zh-CN" sz="1333" dirty="0">
                <a:solidFill>
                  <a:prstClr val="black"/>
                </a:solidFill>
                <a:latin typeface="微软雅黑"/>
                <a:ea typeface="微软雅黑"/>
              </a:endParaRPr>
            </a:p>
            <a:p>
              <a:pPr defTabSz="457200"/>
              <a:r>
                <a:rPr lang="zh-CN" altLang="en-US" sz="1333" dirty="0">
                  <a:solidFill>
                    <a:prstClr val="black"/>
                  </a:solidFill>
                  <a:latin typeface="微软雅黑"/>
                  <a:ea typeface="微软雅黑"/>
                </a:rPr>
                <a:t>战略</a:t>
              </a:r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808124" y="3892709"/>
            <a:ext cx="37443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4552508" y="3187858"/>
            <a:ext cx="0" cy="20679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94" name="文本框 2"/>
          <p:cNvSpPr txBox="1">
            <a:spLocks noChangeArrowheads="1"/>
          </p:cNvSpPr>
          <p:nvPr/>
        </p:nvSpPr>
        <p:spPr bwMode="auto">
          <a:xfrm>
            <a:off x="823358" y="4770801"/>
            <a:ext cx="18817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marL="171450" indent="-171450" defTabSz="457200">
              <a:buClr>
                <a:schemeClr val="bg1">
                  <a:lumMod val="75000"/>
                </a:schemeClr>
              </a:buClr>
              <a:buFont typeface="Wingdings" charset="2"/>
              <a:buChar char="n"/>
            </a:pPr>
            <a:r>
              <a:rPr lang="zh-CN" altLang="en-US" sz="1200" dirty="0">
                <a:solidFill>
                  <a:srgbClr val="404040"/>
                </a:solidFill>
                <a:latin typeface="微软雅黑"/>
                <a:ea typeface="微软雅黑"/>
              </a:rPr>
              <a:t>企业核心竞争力</a:t>
            </a:r>
          </a:p>
        </p:txBody>
      </p:sp>
      <p:sp>
        <p:nvSpPr>
          <p:cNvPr id="11295" name="文本框 20"/>
          <p:cNvSpPr txBox="1">
            <a:spLocks noChangeArrowheads="1"/>
          </p:cNvSpPr>
          <p:nvPr/>
        </p:nvSpPr>
        <p:spPr bwMode="auto">
          <a:xfrm>
            <a:off x="1560078" y="5241028"/>
            <a:ext cx="25929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zh-CN" altLang="en-US" sz="1200" dirty="0">
                <a:solidFill>
                  <a:srgbClr val="404040"/>
                </a:solidFill>
                <a:latin typeface="微软雅黑"/>
                <a:ea typeface="微软雅黑"/>
                <a:sym typeface="宋体" charset="-122"/>
              </a:rPr>
              <a:t>各类信息系统的规划和实施</a:t>
            </a:r>
            <a:endParaRPr lang="zh-CN" altLang="en-US" sz="12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7047078" y="3854969"/>
            <a:ext cx="3096000" cy="14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0" name="下箭头 31"/>
          <p:cNvSpPr>
            <a:spLocks noChangeArrowheads="1"/>
          </p:cNvSpPr>
          <p:nvPr/>
        </p:nvSpPr>
        <p:spPr bwMode="auto">
          <a:xfrm rot="-5400000">
            <a:off x="8394646" y="3831686"/>
            <a:ext cx="594783" cy="751417"/>
          </a:xfrm>
          <a:prstGeom prst="downArrow">
            <a:avLst>
              <a:gd name="adj1" fmla="val 50000"/>
              <a:gd name="adj2" fmla="val 49908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301" name="文本框 3"/>
          <p:cNvSpPr txBox="1">
            <a:spLocks noChangeArrowheads="1"/>
          </p:cNvSpPr>
          <p:nvPr/>
        </p:nvSpPr>
        <p:spPr bwMode="auto">
          <a:xfrm>
            <a:off x="8458145" y="4045469"/>
            <a:ext cx="7006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/>
              </a:rPr>
              <a:t>ERP</a:t>
            </a:r>
          </a:p>
        </p:txBody>
      </p:sp>
      <p:sp>
        <p:nvSpPr>
          <p:cNvPr id="11302" name="下箭头 31"/>
          <p:cNvSpPr>
            <a:spLocks noChangeArrowheads="1"/>
          </p:cNvSpPr>
          <p:nvPr/>
        </p:nvSpPr>
        <p:spPr bwMode="auto">
          <a:xfrm rot="-5400000">
            <a:off x="9273062" y="3831686"/>
            <a:ext cx="594783" cy="751416"/>
          </a:xfrm>
          <a:prstGeom prst="downArrow">
            <a:avLst>
              <a:gd name="adj1" fmla="val 50000"/>
              <a:gd name="adj2" fmla="val 49908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303" name="文本框 5"/>
          <p:cNvSpPr txBox="1">
            <a:spLocks noChangeArrowheads="1"/>
          </p:cNvSpPr>
          <p:nvPr/>
        </p:nvSpPr>
        <p:spPr bwMode="auto">
          <a:xfrm>
            <a:off x="9254012" y="4045470"/>
            <a:ext cx="6836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en-US" altLang="zh-CN" sz="1600">
                <a:solidFill>
                  <a:prstClr val="black"/>
                </a:solidFill>
                <a:latin typeface="微软雅黑"/>
                <a:ea typeface="微软雅黑"/>
              </a:rPr>
              <a:t>CRM</a:t>
            </a:r>
          </a:p>
        </p:txBody>
      </p:sp>
      <p:sp>
        <p:nvSpPr>
          <p:cNvPr id="11304" name="下箭头 31"/>
          <p:cNvSpPr>
            <a:spLocks noChangeArrowheads="1"/>
          </p:cNvSpPr>
          <p:nvPr/>
        </p:nvSpPr>
        <p:spPr bwMode="auto">
          <a:xfrm rot="-5400000">
            <a:off x="7552213" y="3831686"/>
            <a:ext cx="594783" cy="751417"/>
          </a:xfrm>
          <a:prstGeom prst="downArrow">
            <a:avLst>
              <a:gd name="adj1" fmla="val 50000"/>
              <a:gd name="adj2" fmla="val 49908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305" name="文本框 7"/>
          <p:cNvSpPr txBox="1">
            <a:spLocks noChangeArrowheads="1"/>
          </p:cNvSpPr>
          <p:nvPr/>
        </p:nvSpPr>
        <p:spPr bwMode="auto">
          <a:xfrm>
            <a:off x="7550095" y="4045469"/>
            <a:ext cx="7429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en-US" altLang="zh-CN" sz="1600">
                <a:solidFill>
                  <a:prstClr val="black"/>
                </a:solidFill>
                <a:latin typeface="微软雅黑"/>
                <a:ea typeface="微软雅黑"/>
              </a:rPr>
              <a:t>PLM</a:t>
            </a:r>
          </a:p>
        </p:txBody>
      </p:sp>
      <p:sp>
        <p:nvSpPr>
          <p:cNvPr id="11306" name="下箭头 31"/>
          <p:cNvSpPr>
            <a:spLocks noChangeArrowheads="1"/>
          </p:cNvSpPr>
          <p:nvPr/>
        </p:nvSpPr>
        <p:spPr bwMode="auto">
          <a:xfrm rot="-5400000">
            <a:off x="8394646" y="4462453"/>
            <a:ext cx="594783" cy="751417"/>
          </a:xfrm>
          <a:prstGeom prst="downArrow">
            <a:avLst>
              <a:gd name="adj1" fmla="val 50000"/>
              <a:gd name="adj2" fmla="val 49908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307" name="文本框 11"/>
          <p:cNvSpPr txBox="1">
            <a:spLocks noChangeArrowheads="1"/>
          </p:cNvSpPr>
          <p:nvPr/>
        </p:nvSpPr>
        <p:spPr bwMode="auto">
          <a:xfrm>
            <a:off x="8377334" y="4680469"/>
            <a:ext cx="6985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en-US" altLang="zh-CN" sz="1600">
                <a:solidFill>
                  <a:prstClr val="black"/>
                </a:solidFill>
                <a:latin typeface="微软雅黑"/>
                <a:ea typeface="微软雅黑"/>
              </a:rPr>
              <a:t>SCM</a:t>
            </a:r>
          </a:p>
        </p:txBody>
      </p:sp>
      <p:sp>
        <p:nvSpPr>
          <p:cNvPr id="11308" name="下箭头 31"/>
          <p:cNvSpPr>
            <a:spLocks noChangeArrowheads="1"/>
          </p:cNvSpPr>
          <p:nvPr/>
        </p:nvSpPr>
        <p:spPr bwMode="auto">
          <a:xfrm rot="-5400000">
            <a:off x="9298462" y="4462453"/>
            <a:ext cx="594783" cy="751416"/>
          </a:xfrm>
          <a:prstGeom prst="downArrow">
            <a:avLst>
              <a:gd name="adj1" fmla="val 50000"/>
              <a:gd name="adj2" fmla="val 49908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309" name="文本框 13"/>
          <p:cNvSpPr txBox="1">
            <a:spLocks noChangeArrowheads="1"/>
          </p:cNvSpPr>
          <p:nvPr/>
        </p:nvSpPr>
        <p:spPr bwMode="auto">
          <a:xfrm>
            <a:off x="9254012" y="4680469"/>
            <a:ext cx="6836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en-US" altLang="zh-CN" sz="1600">
                <a:solidFill>
                  <a:prstClr val="black"/>
                </a:solidFill>
                <a:latin typeface="微软雅黑"/>
                <a:ea typeface="微软雅黑"/>
              </a:rPr>
              <a:t>MES</a:t>
            </a:r>
          </a:p>
        </p:txBody>
      </p:sp>
      <p:sp>
        <p:nvSpPr>
          <p:cNvPr id="11310" name="下箭头 31"/>
          <p:cNvSpPr>
            <a:spLocks noChangeArrowheads="1"/>
          </p:cNvSpPr>
          <p:nvPr/>
        </p:nvSpPr>
        <p:spPr bwMode="auto">
          <a:xfrm rot="-5400000">
            <a:off x="8420046" y="3196686"/>
            <a:ext cx="594783" cy="751417"/>
          </a:xfrm>
          <a:prstGeom prst="downArrow">
            <a:avLst>
              <a:gd name="adj1" fmla="val 50000"/>
              <a:gd name="adj2" fmla="val 49908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311" name="文本框 15"/>
          <p:cNvSpPr txBox="1">
            <a:spLocks noChangeArrowheads="1"/>
          </p:cNvSpPr>
          <p:nvPr/>
        </p:nvSpPr>
        <p:spPr bwMode="auto">
          <a:xfrm>
            <a:off x="8399939" y="3401059"/>
            <a:ext cx="7006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en-US" altLang="zh-CN" sz="1600">
                <a:solidFill>
                  <a:prstClr val="black"/>
                </a:solidFill>
                <a:latin typeface="微软雅黑"/>
                <a:ea typeface="微软雅黑"/>
              </a:rPr>
              <a:t>HRIS</a:t>
            </a:r>
          </a:p>
        </p:txBody>
      </p:sp>
      <p:sp>
        <p:nvSpPr>
          <p:cNvPr id="11312" name="下箭头 31"/>
          <p:cNvSpPr>
            <a:spLocks noChangeArrowheads="1"/>
          </p:cNvSpPr>
          <p:nvPr/>
        </p:nvSpPr>
        <p:spPr bwMode="auto">
          <a:xfrm rot="-5400000">
            <a:off x="9264595" y="3181869"/>
            <a:ext cx="594784" cy="751416"/>
          </a:xfrm>
          <a:prstGeom prst="downArrow">
            <a:avLst>
              <a:gd name="adj1" fmla="val 50000"/>
              <a:gd name="adj2" fmla="val 49908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313" name="文本框 17"/>
          <p:cNvSpPr txBox="1">
            <a:spLocks noChangeArrowheads="1"/>
          </p:cNvSpPr>
          <p:nvPr/>
        </p:nvSpPr>
        <p:spPr bwMode="auto">
          <a:xfrm>
            <a:off x="9323861" y="3374486"/>
            <a:ext cx="5164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en-US" altLang="zh-CN" sz="1600">
                <a:solidFill>
                  <a:prstClr val="black"/>
                </a:solidFill>
                <a:latin typeface="微软雅黑"/>
                <a:ea typeface="微软雅黑"/>
              </a:rPr>
              <a:t>OA</a:t>
            </a:r>
          </a:p>
        </p:txBody>
      </p:sp>
      <p:sp>
        <p:nvSpPr>
          <p:cNvPr id="11314" name="下箭头 31"/>
          <p:cNvSpPr>
            <a:spLocks noChangeArrowheads="1"/>
          </p:cNvSpPr>
          <p:nvPr/>
        </p:nvSpPr>
        <p:spPr bwMode="auto">
          <a:xfrm rot="-5400000">
            <a:off x="10458531" y="3861982"/>
            <a:ext cx="1015201" cy="926573"/>
          </a:xfrm>
          <a:prstGeom prst="downArrow">
            <a:avLst>
              <a:gd name="adj1" fmla="val 50000"/>
              <a:gd name="adj2" fmla="val 49963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</a:endParaRPr>
          </a:p>
        </p:txBody>
      </p:sp>
      <p:sp>
        <p:nvSpPr>
          <p:cNvPr id="11315" name="右箭头标注 19"/>
          <p:cNvSpPr>
            <a:spLocks noChangeArrowheads="1"/>
          </p:cNvSpPr>
          <p:nvPr/>
        </p:nvSpPr>
        <p:spPr bwMode="auto">
          <a:xfrm>
            <a:off x="10107031" y="3236898"/>
            <a:ext cx="863600" cy="2192872"/>
          </a:xfrm>
          <a:prstGeom prst="rightArrowCallout">
            <a:avLst>
              <a:gd name="adj1" fmla="val 24989"/>
              <a:gd name="adj2" fmla="val 22400"/>
              <a:gd name="adj3" fmla="val 33398"/>
              <a:gd name="adj4" fmla="val 48648"/>
            </a:avLst>
          </a:prstGeom>
          <a:gradFill rotWithShape="1">
            <a:gsLst>
              <a:gs pos="0">
                <a:srgbClr val="809EC2">
                  <a:tint val="37000"/>
                  <a:satMod val="300000"/>
                </a:srgbClr>
              </a:gs>
              <a:gs pos="100000">
                <a:schemeClr val="bg1"/>
              </a:gs>
              <a:gs pos="37000">
                <a:srgbClr val="809EC2">
                  <a:tint val="15000"/>
                  <a:satMod val="350000"/>
                </a:srgbClr>
              </a:gs>
            </a:gsLst>
            <a:lin ang="16200000" scaled="1"/>
          </a:gradFill>
          <a:ln w="3175" cap="flat" cmpd="sng" algn="ctr">
            <a:solidFill>
              <a:srgbClr val="8CCAFF"/>
            </a:solidFill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200" kern="0">
              <a:solidFill>
                <a:prstClr val="black"/>
              </a:solidFill>
              <a:sym typeface="+mn-ea" charset="0"/>
            </a:endParaRPr>
          </a:p>
        </p:txBody>
      </p:sp>
      <p:sp>
        <p:nvSpPr>
          <p:cNvPr id="11316" name="文本框 21"/>
          <p:cNvSpPr txBox="1">
            <a:spLocks noChangeArrowheads="1"/>
          </p:cNvSpPr>
          <p:nvPr/>
        </p:nvSpPr>
        <p:spPr bwMode="auto">
          <a:xfrm>
            <a:off x="10161214" y="3236898"/>
            <a:ext cx="389787" cy="219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algn="ctr" defTabSz="457200"/>
            <a:r>
              <a:rPr lang="zh-CN" altLang="en-US" sz="1333" dirty="0" smtClean="0">
                <a:solidFill>
                  <a:prstClr val="black"/>
                </a:solidFill>
                <a:latin typeface="微软雅黑"/>
                <a:ea typeface="微软雅黑"/>
              </a:rPr>
              <a:t>企业</a:t>
            </a:r>
            <a:r>
              <a:rPr lang="zh-CN" altLang="en-US" sz="1333" smtClean="0">
                <a:solidFill>
                  <a:prstClr val="black"/>
                </a:solidFill>
                <a:latin typeface="微软雅黑"/>
                <a:ea typeface="微软雅黑"/>
              </a:rPr>
              <a:t>的核心竞争力</a:t>
            </a:r>
            <a:endParaRPr lang="zh-CN" altLang="en-US" sz="1333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11319" name="文本框 23"/>
          <p:cNvSpPr txBox="1">
            <a:spLocks noChangeArrowheads="1"/>
          </p:cNvSpPr>
          <p:nvPr/>
        </p:nvSpPr>
        <p:spPr bwMode="auto">
          <a:xfrm>
            <a:off x="7536120" y="5297580"/>
            <a:ext cx="23118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zh-CN" altLang="en-US" sz="1200">
                <a:solidFill>
                  <a:srgbClr val="404040"/>
                </a:solidFill>
                <a:latin typeface="微软雅黑"/>
                <a:ea typeface="微软雅黑"/>
              </a:rPr>
              <a:t>各类信息系统的规划和实施</a:t>
            </a:r>
          </a:p>
        </p:txBody>
      </p:sp>
      <p:cxnSp>
        <p:nvCxnSpPr>
          <p:cNvPr id="71" name="直接连接符 57"/>
          <p:cNvCxnSpPr/>
          <p:nvPr/>
        </p:nvCxnSpPr>
        <p:spPr>
          <a:xfrm>
            <a:off x="7047078" y="5172564"/>
            <a:ext cx="3060000" cy="173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22" name="文本框 19"/>
          <p:cNvSpPr txBox="1">
            <a:spLocks noChangeArrowheads="1"/>
          </p:cNvSpPr>
          <p:nvPr/>
        </p:nvSpPr>
        <p:spPr bwMode="auto">
          <a:xfrm>
            <a:off x="10806588" y="4061141"/>
            <a:ext cx="11620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defTabSz="457200"/>
            <a:r>
              <a:rPr lang="zh-CN" altLang="en-US" sz="1400">
                <a:solidFill>
                  <a:prstClr val="black"/>
                </a:solidFill>
                <a:latin typeface="微软雅黑"/>
                <a:ea typeface="微软雅黑"/>
              </a:rPr>
              <a:t>企业</a:t>
            </a:r>
            <a:endParaRPr lang="en-US" altLang="zh-CN" sz="14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defTabSz="457200"/>
            <a:r>
              <a:rPr lang="zh-CN" altLang="en-US" sz="1400" dirty="0">
                <a:solidFill>
                  <a:prstClr val="black"/>
                </a:solidFill>
                <a:latin typeface="微软雅黑"/>
                <a:ea typeface="微软雅黑"/>
              </a:rPr>
              <a:t>战略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charset="-122"/>
                <a:ea typeface="微软雅黑" charset="-122"/>
              </a:rPr>
              <a:t>管理 </a:t>
            </a:r>
            <a:r>
              <a:rPr lang="en-US" altLang="zh-CN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dirty="0" smtClean="0">
                <a:latin typeface="微软雅黑" charset="-122"/>
                <a:ea typeface="微软雅黑" charset="-122"/>
              </a:rPr>
              <a:t>IT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，确保战略执行力</a:t>
            </a:r>
            <a:endParaRPr lang="zh-CN" altLang="en-US" dirty="0">
              <a:ea typeface="微软雅黑" charset="-122"/>
            </a:endParaRPr>
          </a:p>
        </p:txBody>
      </p:sp>
      <p:cxnSp>
        <p:nvCxnSpPr>
          <p:cNvPr id="70" name="直接连接符 49"/>
          <p:cNvCxnSpPr/>
          <p:nvPr/>
        </p:nvCxnSpPr>
        <p:spPr>
          <a:xfrm>
            <a:off x="794364" y="5060699"/>
            <a:ext cx="37443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箭头 4"/>
          <p:cNvSpPr/>
          <p:nvPr/>
        </p:nvSpPr>
        <p:spPr>
          <a:xfrm>
            <a:off x="5842622" y="4051330"/>
            <a:ext cx="671512" cy="578729"/>
          </a:xfrm>
          <a:prstGeom prst="rightArrow">
            <a:avLst/>
          </a:prstGeom>
          <a:solidFill>
            <a:srgbClr val="6EAFFF"/>
          </a:solidFill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9137" y="5172564"/>
            <a:ext cx="1625569" cy="143202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440" y="5384823"/>
            <a:ext cx="1543776" cy="1387975"/>
          </a:xfrm>
          <a:prstGeom prst="rect">
            <a:avLst/>
          </a:prstGeom>
        </p:spPr>
      </p:pic>
      <p:sp>
        <p:nvSpPr>
          <p:cNvPr id="56" name="任意形状 55"/>
          <p:cNvSpPr/>
          <p:nvPr/>
        </p:nvSpPr>
        <p:spPr>
          <a:xfrm>
            <a:off x="593125" y="1397324"/>
            <a:ext cx="4893276" cy="1639091"/>
          </a:xfrm>
          <a:custGeom>
            <a:avLst/>
            <a:gdLst>
              <a:gd name="connsiteX0" fmla="*/ 0 w 4893276"/>
              <a:gd name="connsiteY0" fmla="*/ 0 h 1817887"/>
              <a:gd name="connsiteX1" fmla="*/ 4893276 w 4893276"/>
              <a:gd name="connsiteY1" fmla="*/ 0 h 1817887"/>
              <a:gd name="connsiteX2" fmla="*/ 4893276 w 4893276"/>
              <a:gd name="connsiteY2" fmla="*/ 1127592 h 1817887"/>
              <a:gd name="connsiteX3" fmla="*/ 3003102 w 4893276"/>
              <a:gd name="connsiteY3" fmla="*/ 1127592 h 1817887"/>
              <a:gd name="connsiteX4" fmla="*/ 3003102 w 4893276"/>
              <a:gd name="connsiteY4" fmla="*/ 1306977 h 1817887"/>
              <a:gd name="connsiteX5" fmla="*/ 3559565 w 4893276"/>
              <a:gd name="connsiteY5" fmla="*/ 1306977 h 1817887"/>
              <a:gd name="connsiteX6" fmla="*/ 2446638 w 4893276"/>
              <a:gd name="connsiteY6" fmla="*/ 1817887 h 1817887"/>
              <a:gd name="connsiteX7" fmla="*/ 1333711 w 4893276"/>
              <a:gd name="connsiteY7" fmla="*/ 1306977 h 1817887"/>
              <a:gd name="connsiteX8" fmla="*/ 1890175 w 4893276"/>
              <a:gd name="connsiteY8" fmla="*/ 1306977 h 1817887"/>
              <a:gd name="connsiteX9" fmla="*/ 1890175 w 4893276"/>
              <a:gd name="connsiteY9" fmla="*/ 1127592 h 1817887"/>
              <a:gd name="connsiteX10" fmla="*/ 0 w 4893276"/>
              <a:gd name="connsiteY10" fmla="*/ 1127592 h 181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93276" h="1817887">
                <a:moveTo>
                  <a:pt x="0" y="0"/>
                </a:moveTo>
                <a:lnTo>
                  <a:pt x="4893276" y="0"/>
                </a:lnTo>
                <a:lnTo>
                  <a:pt x="4893276" y="1127592"/>
                </a:lnTo>
                <a:lnTo>
                  <a:pt x="3003102" y="1127592"/>
                </a:lnTo>
                <a:lnTo>
                  <a:pt x="3003102" y="1306977"/>
                </a:lnTo>
                <a:lnTo>
                  <a:pt x="3559565" y="1306977"/>
                </a:lnTo>
                <a:lnTo>
                  <a:pt x="2446638" y="1817887"/>
                </a:lnTo>
                <a:lnTo>
                  <a:pt x="1333711" y="1306977"/>
                </a:lnTo>
                <a:lnTo>
                  <a:pt x="1890175" y="1306977"/>
                </a:lnTo>
                <a:lnTo>
                  <a:pt x="1890175" y="1127592"/>
                </a:lnTo>
                <a:lnTo>
                  <a:pt x="0" y="1127592"/>
                </a:lnTo>
                <a:close/>
              </a:path>
            </a:pathLst>
          </a:custGeom>
          <a:gradFill>
            <a:gsLst>
              <a:gs pos="13000">
                <a:srgbClr val="E1E1E1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D3D3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任意形状 56"/>
          <p:cNvSpPr/>
          <p:nvPr/>
        </p:nvSpPr>
        <p:spPr>
          <a:xfrm>
            <a:off x="6397259" y="1397324"/>
            <a:ext cx="5485649" cy="1639091"/>
          </a:xfrm>
          <a:custGeom>
            <a:avLst/>
            <a:gdLst>
              <a:gd name="connsiteX0" fmla="*/ 0 w 4893276"/>
              <a:gd name="connsiteY0" fmla="*/ 0 h 1817887"/>
              <a:gd name="connsiteX1" fmla="*/ 4893276 w 4893276"/>
              <a:gd name="connsiteY1" fmla="*/ 0 h 1817887"/>
              <a:gd name="connsiteX2" fmla="*/ 4893276 w 4893276"/>
              <a:gd name="connsiteY2" fmla="*/ 1127592 h 1817887"/>
              <a:gd name="connsiteX3" fmla="*/ 3003102 w 4893276"/>
              <a:gd name="connsiteY3" fmla="*/ 1127592 h 1817887"/>
              <a:gd name="connsiteX4" fmla="*/ 3003102 w 4893276"/>
              <a:gd name="connsiteY4" fmla="*/ 1306977 h 1817887"/>
              <a:gd name="connsiteX5" fmla="*/ 3559565 w 4893276"/>
              <a:gd name="connsiteY5" fmla="*/ 1306977 h 1817887"/>
              <a:gd name="connsiteX6" fmla="*/ 2446638 w 4893276"/>
              <a:gd name="connsiteY6" fmla="*/ 1817887 h 1817887"/>
              <a:gd name="connsiteX7" fmla="*/ 1333711 w 4893276"/>
              <a:gd name="connsiteY7" fmla="*/ 1306977 h 1817887"/>
              <a:gd name="connsiteX8" fmla="*/ 1890175 w 4893276"/>
              <a:gd name="connsiteY8" fmla="*/ 1306977 h 1817887"/>
              <a:gd name="connsiteX9" fmla="*/ 1890175 w 4893276"/>
              <a:gd name="connsiteY9" fmla="*/ 1127592 h 1817887"/>
              <a:gd name="connsiteX10" fmla="*/ 0 w 4893276"/>
              <a:gd name="connsiteY10" fmla="*/ 1127592 h 181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93276" h="1817887">
                <a:moveTo>
                  <a:pt x="0" y="0"/>
                </a:moveTo>
                <a:lnTo>
                  <a:pt x="4893276" y="0"/>
                </a:lnTo>
                <a:lnTo>
                  <a:pt x="4893276" y="1127592"/>
                </a:lnTo>
                <a:lnTo>
                  <a:pt x="3003102" y="1127592"/>
                </a:lnTo>
                <a:lnTo>
                  <a:pt x="3003102" y="1306977"/>
                </a:lnTo>
                <a:lnTo>
                  <a:pt x="3559565" y="1306977"/>
                </a:lnTo>
                <a:lnTo>
                  <a:pt x="2446638" y="1817887"/>
                </a:lnTo>
                <a:lnTo>
                  <a:pt x="1333711" y="1306977"/>
                </a:lnTo>
                <a:lnTo>
                  <a:pt x="1890175" y="1306977"/>
                </a:lnTo>
                <a:lnTo>
                  <a:pt x="1890175" y="1127592"/>
                </a:lnTo>
                <a:lnTo>
                  <a:pt x="0" y="1127592"/>
                </a:lnTo>
                <a:close/>
              </a:path>
            </a:pathLst>
          </a:custGeom>
          <a:gradFill>
            <a:gsLst>
              <a:gs pos="13000">
                <a:srgbClr val="C3E2F9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A9D7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96" name="文本框 24"/>
          <p:cNvSpPr txBox="1">
            <a:spLocks noChangeArrowheads="1"/>
          </p:cNvSpPr>
          <p:nvPr/>
        </p:nvSpPr>
        <p:spPr bwMode="auto">
          <a:xfrm>
            <a:off x="680317" y="1486119"/>
            <a:ext cx="47291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algn="just" defTabSz="457200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如果企业的信息化活动不是围绕企业战略和核心竞争力展开，则无法形成合力，有效帮助企业发展。</a:t>
            </a:r>
          </a:p>
        </p:txBody>
      </p:sp>
      <p:sp>
        <p:nvSpPr>
          <p:cNvPr id="11320" name="文本框 24"/>
          <p:cNvSpPr txBox="1">
            <a:spLocks noChangeArrowheads="1"/>
          </p:cNvSpPr>
          <p:nvPr/>
        </p:nvSpPr>
        <p:spPr bwMode="auto">
          <a:xfrm>
            <a:off x="6397260" y="1500027"/>
            <a:ext cx="54856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PMingLiU" charset="-120"/>
              </a:defRPr>
            </a:lvl9pPr>
          </a:lstStyle>
          <a:p>
            <a:pPr algn="just" defTabSz="457200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只有围绕企业战略和核心竞争力展开的信息化活动，成为企业运作的基础，才能称之为两化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融合，才能真正产生效益。</a:t>
            </a:r>
            <a:endParaRPr lang="zh-CN" altLang="en-US" sz="1600" b="1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13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形状 59"/>
          <p:cNvSpPr/>
          <p:nvPr/>
        </p:nvSpPr>
        <p:spPr>
          <a:xfrm>
            <a:off x="365114" y="1324747"/>
            <a:ext cx="11449146" cy="5397872"/>
          </a:xfrm>
          <a:custGeom>
            <a:avLst/>
            <a:gdLst>
              <a:gd name="connsiteX0" fmla="*/ 1 w 11449146"/>
              <a:gd name="connsiteY0" fmla="*/ 0 h 5397872"/>
              <a:gd name="connsiteX1" fmla="*/ 11449146 w 11449146"/>
              <a:gd name="connsiteY1" fmla="*/ 0 h 5397872"/>
              <a:gd name="connsiteX2" fmla="*/ 11449146 w 11449146"/>
              <a:gd name="connsiteY2" fmla="*/ 2464719 h 5397872"/>
              <a:gd name="connsiteX3" fmla="*/ 11449146 w 11449146"/>
              <a:gd name="connsiteY3" fmla="*/ 2474738 h 5397872"/>
              <a:gd name="connsiteX4" fmla="*/ 11449146 w 11449146"/>
              <a:gd name="connsiteY4" fmla="*/ 5397872 h 5397872"/>
              <a:gd name="connsiteX5" fmla="*/ 5592678 w 11449146"/>
              <a:gd name="connsiteY5" fmla="*/ 5397872 h 5397872"/>
              <a:gd name="connsiteX6" fmla="*/ 5263767 w 11449146"/>
              <a:gd name="connsiteY6" fmla="*/ 5397872 h 5397872"/>
              <a:gd name="connsiteX7" fmla="*/ 0 w 11449146"/>
              <a:gd name="connsiteY7" fmla="*/ 5397872 h 5397872"/>
              <a:gd name="connsiteX8" fmla="*/ 0 w 11449146"/>
              <a:gd name="connsiteY8" fmla="*/ 3105509 h 5397872"/>
              <a:gd name="connsiteX9" fmla="*/ 5263767 w 11449146"/>
              <a:gd name="connsiteY9" fmla="*/ 3105509 h 5397872"/>
              <a:gd name="connsiteX10" fmla="*/ 5263767 w 11449146"/>
              <a:gd name="connsiteY10" fmla="*/ 2474738 h 5397872"/>
              <a:gd name="connsiteX11" fmla="*/ 1 w 11449146"/>
              <a:gd name="connsiteY11" fmla="*/ 2474738 h 5397872"/>
              <a:gd name="connsiteX0" fmla="*/ 1 w 11449146"/>
              <a:gd name="connsiteY0" fmla="*/ 0 h 5397872"/>
              <a:gd name="connsiteX1" fmla="*/ 11449146 w 11449146"/>
              <a:gd name="connsiteY1" fmla="*/ 0 h 5397872"/>
              <a:gd name="connsiteX2" fmla="*/ 11449146 w 11449146"/>
              <a:gd name="connsiteY2" fmla="*/ 2464719 h 5397872"/>
              <a:gd name="connsiteX3" fmla="*/ 11449146 w 11449146"/>
              <a:gd name="connsiteY3" fmla="*/ 2474738 h 5397872"/>
              <a:gd name="connsiteX4" fmla="*/ 11449146 w 11449146"/>
              <a:gd name="connsiteY4" fmla="*/ 5397872 h 5397872"/>
              <a:gd name="connsiteX5" fmla="*/ 5592678 w 11449146"/>
              <a:gd name="connsiteY5" fmla="*/ 5397872 h 5397872"/>
              <a:gd name="connsiteX6" fmla="*/ 5263767 w 11449146"/>
              <a:gd name="connsiteY6" fmla="*/ 5397872 h 5397872"/>
              <a:gd name="connsiteX7" fmla="*/ 0 w 11449146"/>
              <a:gd name="connsiteY7" fmla="*/ 5397872 h 5397872"/>
              <a:gd name="connsiteX8" fmla="*/ 0 w 11449146"/>
              <a:gd name="connsiteY8" fmla="*/ 3105509 h 5397872"/>
              <a:gd name="connsiteX9" fmla="*/ 5263767 w 11449146"/>
              <a:gd name="connsiteY9" fmla="*/ 2474738 h 5397872"/>
              <a:gd name="connsiteX10" fmla="*/ 1 w 11449146"/>
              <a:gd name="connsiteY10" fmla="*/ 2474738 h 5397872"/>
              <a:gd name="connsiteX11" fmla="*/ 1 w 11449146"/>
              <a:gd name="connsiteY11" fmla="*/ 0 h 5397872"/>
              <a:gd name="connsiteX0" fmla="*/ 1 w 11449146"/>
              <a:gd name="connsiteY0" fmla="*/ 0 h 5397872"/>
              <a:gd name="connsiteX1" fmla="*/ 11449146 w 11449146"/>
              <a:gd name="connsiteY1" fmla="*/ 0 h 5397872"/>
              <a:gd name="connsiteX2" fmla="*/ 11449146 w 11449146"/>
              <a:gd name="connsiteY2" fmla="*/ 2464719 h 5397872"/>
              <a:gd name="connsiteX3" fmla="*/ 11449146 w 11449146"/>
              <a:gd name="connsiteY3" fmla="*/ 2474738 h 5397872"/>
              <a:gd name="connsiteX4" fmla="*/ 11449146 w 11449146"/>
              <a:gd name="connsiteY4" fmla="*/ 5397872 h 5397872"/>
              <a:gd name="connsiteX5" fmla="*/ 5592678 w 11449146"/>
              <a:gd name="connsiteY5" fmla="*/ 5397872 h 5397872"/>
              <a:gd name="connsiteX6" fmla="*/ 5263767 w 11449146"/>
              <a:gd name="connsiteY6" fmla="*/ 5397872 h 5397872"/>
              <a:gd name="connsiteX7" fmla="*/ 0 w 11449146"/>
              <a:gd name="connsiteY7" fmla="*/ 5397872 h 5397872"/>
              <a:gd name="connsiteX8" fmla="*/ 0 w 11449146"/>
              <a:gd name="connsiteY8" fmla="*/ 3105509 h 5397872"/>
              <a:gd name="connsiteX9" fmla="*/ 1 w 11449146"/>
              <a:gd name="connsiteY9" fmla="*/ 2474738 h 5397872"/>
              <a:gd name="connsiteX10" fmla="*/ 1 w 11449146"/>
              <a:gd name="connsiteY10" fmla="*/ 0 h 539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49146" h="5397872">
                <a:moveTo>
                  <a:pt x="1" y="0"/>
                </a:moveTo>
                <a:lnTo>
                  <a:pt x="11449146" y="0"/>
                </a:lnTo>
                <a:lnTo>
                  <a:pt x="11449146" y="2464719"/>
                </a:lnTo>
                <a:lnTo>
                  <a:pt x="11449146" y="2474738"/>
                </a:lnTo>
                <a:lnTo>
                  <a:pt x="11449146" y="5397872"/>
                </a:lnTo>
                <a:lnTo>
                  <a:pt x="5592678" y="5397872"/>
                </a:lnTo>
                <a:lnTo>
                  <a:pt x="5263767" y="5397872"/>
                </a:lnTo>
                <a:lnTo>
                  <a:pt x="0" y="5397872"/>
                </a:lnTo>
                <a:lnTo>
                  <a:pt x="0" y="3105509"/>
                </a:lnTo>
                <a:cubicBezTo>
                  <a:pt x="0" y="2895252"/>
                  <a:pt x="1" y="2684995"/>
                  <a:pt x="1" y="2474738"/>
                </a:cubicBezTo>
                <a:lnTo>
                  <a:pt x="1" y="0"/>
                </a:lnTo>
                <a:close/>
              </a:path>
            </a:pathLst>
          </a:cu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****客户</a:t>
            </a:r>
            <a:r>
              <a:rPr kumimoji="1" lang="en-US" altLang="zh-CN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kumimoji="1" lang="zh-CN" alt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战略选择</a:t>
            </a:r>
            <a:endParaRPr kumimoji="1"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组合 50"/>
          <p:cNvGrpSpPr/>
          <p:nvPr/>
        </p:nvGrpSpPr>
        <p:grpSpPr>
          <a:xfrm>
            <a:off x="10345489" y="3818021"/>
            <a:ext cx="928694" cy="750099"/>
            <a:chOff x="3000364" y="1214422"/>
            <a:chExt cx="1220639" cy="1035851"/>
          </a:xfrm>
        </p:grpSpPr>
        <p:pic>
          <p:nvPicPr>
            <p:cNvPr id="18" name="图片 17" descr="756-1211130U5594Q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742" t="-2704" r="26068" b="72656"/>
            <a:stretch>
              <a:fillRect/>
            </a:stretch>
          </p:blipFill>
          <p:spPr>
            <a:xfrm>
              <a:off x="3000364" y="1214422"/>
              <a:ext cx="828681" cy="1035851"/>
            </a:xfrm>
            <a:prstGeom prst="rect">
              <a:avLst/>
            </a:prstGeom>
          </p:spPr>
        </p:pic>
        <p:pic>
          <p:nvPicPr>
            <p:cNvPr id="19" name="图片 18" descr="756-1211130U5594Q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4913" t="-782" b="74740"/>
            <a:stretch>
              <a:fillRect/>
            </a:stretch>
          </p:blipFill>
          <p:spPr>
            <a:xfrm>
              <a:off x="3571868" y="1428736"/>
              <a:ext cx="649135" cy="678548"/>
            </a:xfrm>
            <a:prstGeom prst="rect">
              <a:avLst/>
            </a:prstGeom>
          </p:spPr>
        </p:pic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799037" y="4513554"/>
            <a:ext cx="1151203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CC0000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1" lang="zh-CN" altLang="en-US" sz="140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下料车间</a:t>
            </a:r>
            <a:endParaRPr kumimoji="1" lang="zh-TW" altLang="en-US" sz="140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799037" y="5799752"/>
            <a:ext cx="1151203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CC0000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激光</a:t>
            </a:r>
            <a:r>
              <a:rPr kumimoji="1" lang="zh-CN" altLang="en-US" sz="140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车间</a:t>
            </a:r>
            <a:endParaRPr kumimoji="1" lang="zh-TW" altLang="en-US" sz="140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14810" y="5795357"/>
            <a:ext cx="1151203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CC0000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1" lang="zh-CN" altLang="en-US" sz="140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金工车间</a:t>
            </a:r>
            <a:endParaRPr kumimoji="1" lang="zh-TW" altLang="en-US" sz="140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0214810" y="4513554"/>
            <a:ext cx="1151203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CC0000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钣焊</a:t>
            </a:r>
            <a:r>
              <a:rPr kumimoji="1" lang="zh-CN" altLang="en-US" sz="140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车间</a:t>
            </a:r>
            <a:endParaRPr kumimoji="1" lang="zh-TW" altLang="en-US" sz="140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 flipH="1">
            <a:off x="9289043" y="4808033"/>
            <a:ext cx="0" cy="32400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9750463" y="5495015"/>
            <a:ext cx="744203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 flipH="1" flipV="1">
            <a:off x="10713868" y="4844033"/>
            <a:ext cx="0" cy="28800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/>
          </a:p>
        </p:txBody>
      </p:sp>
      <p:pic>
        <p:nvPicPr>
          <p:cNvPr id="15" name="图片 14" descr="756-1211130U5594Q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535" t="1302" r="46241" b="73958"/>
          <a:stretch>
            <a:fillRect/>
          </a:stretch>
        </p:blipFill>
        <p:spPr>
          <a:xfrm>
            <a:off x="10494666" y="5102605"/>
            <a:ext cx="718140" cy="6822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756-1211130U5594Q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9842" b="75260"/>
          <a:stretch>
            <a:fillRect/>
          </a:stretch>
        </p:blipFill>
        <p:spPr>
          <a:xfrm>
            <a:off x="8855238" y="5070807"/>
            <a:ext cx="1000132" cy="826196"/>
          </a:xfrm>
          <a:prstGeom prst="rect">
            <a:avLst/>
          </a:prstGeom>
        </p:spPr>
      </p:pic>
      <p:pic>
        <p:nvPicPr>
          <p:cNvPr id="17" name="图片 16" descr="756-1211130U5594Q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535" t="25341" r="48258" b="52624"/>
          <a:stretch>
            <a:fillRect/>
          </a:stretch>
        </p:blipFill>
        <p:spPr>
          <a:xfrm>
            <a:off x="8868370" y="3872086"/>
            <a:ext cx="714380" cy="65484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14" y="1928548"/>
            <a:ext cx="1604252" cy="98009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10407" y="3026396"/>
            <a:ext cx="1742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配套下料起家</a:t>
            </a:r>
            <a:endParaRPr lang="zh-CN" altLang="en-US" sz="1600" dirty="0"/>
          </a:p>
        </p:txBody>
      </p:sp>
      <p:pic>
        <p:nvPicPr>
          <p:cNvPr id="23" name="图片 22" descr="756-1211130U5594Q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535" t="25341" r="48258" b="52624"/>
          <a:stretch>
            <a:fillRect/>
          </a:stretch>
        </p:blipFill>
        <p:spPr>
          <a:xfrm>
            <a:off x="2907422" y="1892283"/>
            <a:ext cx="1148322" cy="10526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2808" y="3026396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mtClean="0"/>
              <a:t>大</a:t>
            </a:r>
            <a:r>
              <a:rPr lang="zh-CN" altLang="en-US" sz="1600" dirty="0" smtClean="0"/>
              <a:t>客户</a:t>
            </a:r>
            <a:endParaRPr lang="zh-CN" altLang="en-US" sz="1600" dirty="0"/>
          </a:p>
        </p:txBody>
      </p:sp>
      <p:sp>
        <p:nvSpPr>
          <p:cNvPr id="24" name="右箭头 23"/>
          <p:cNvSpPr/>
          <p:nvPr/>
        </p:nvSpPr>
        <p:spPr>
          <a:xfrm>
            <a:off x="2167752" y="2316604"/>
            <a:ext cx="539920" cy="400115"/>
          </a:xfrm>
          <a:prstGeom prst="rightArrow">
            <a:avLst/>
          </a:prstGeom>
          <a:gradFill>
            <a:gsLst>
              <a:gs pos="13000">
                <a:srgbClr val="C3E2F9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A9D7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077451" y="1312352"/>
            <a:ext cx="3668692" cy="2281685"/>
            <a:chOff x="0" y="3419388"/>
            <a:chExt cx="4278648" cy="2661037"/>
          </a:xfrm>
        </p:grpSpPr>
        <p:graphicFrame>
          <p:nvGraphicFramePr>
            <p:cNvPr id="36" name="图表 35"/>
            <p:cNvGraphicFramePr/>
            <p:nvPr>
              <p:extLst/>
            </p:nvPr>
          </p:nvGraphicFramePr>
          <p:xfrm>
            <a:off x="0" y="3419388"/>
            <a:ext cx="4278648" cy="26610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7" name="文本框 36"/>
            <p:cNvSpPr txBox="1"/>
            <p:nvPr/>
          </p:nvSpPr>
          <p:spPr>
            <a:xfrm>
              <a:off x="632081" y="5667537"/>
              <a:ext cx="3460947" cy="394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/>
                <a:t>客户高度集中，</a:t>
              </a:r>
              <a:r>
                <a:rPr lang="en-US" altLang="zh-CN" sz="1600" dirty="0" smtClean="0"/>
                <a:t>5</a:t>
              </a:r>
              <a:r>
                <a:rPr lang="zh-CN" altLang="en-US" sz="1600" dirty="0" smtClean="0"/>
                <a:t>家占</a:t>
              </a:r>
              <a:r>
                <a:rPr lang="en-US" altLang="zh-CN" sz="1600" dirty="0" smtClean="0"/>
                <a:t>80%</a:t>
              </a:r>
              <a:r>
                <a:rPr lang="zh-CN" altLang="en-US" sz="1600" dirty="0" smtClean="0"/>
                <a:t>营收</a:t>
              </a:r>
              <a:endParaRPr lang="zh-CN" altLang="en-US" sz="1600" dirty="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65113" y="6116635"/>
            <a:ext cx="59866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200000"/>
              </a:lnSpc>
              <a:defRPr b="1">
                <a:solidFill>
                  <a:srgbClr val="2F80F6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dirty="0" smtClean="0"/>
              <a:t>从附加价值低的钣金加工件，向附加价值高的</a:t>
            </a:r>
            <a:r>
              <a:rPr lang="zh-CN" altLang="en-US" smtClean="0"/>
              <a:t>结构件转变</a:t>
            </a:r>
            <a:endParaRPr lang="en-US" altLang="zh-CN" dirty="0"/>
          </a:p>
        </p:txBody>
      </p:sp>
      <p:grpSp>
        <p:nvGrpSpPr>
          <p:cNvPr id="58" name="组 57"/>
          <p:cNvGrpSpPr/>
          <p:nvPr/>
        </p:nvGrpSpPr>
        <p:grpSpPr>
          <a:xfrm>
            <a:off x="959573" y="4790980"/>
            <a:ext cx="2692033" cy="898163"/>
            <a:chOff x="793632" y="4821330"/>
            <a:chExt cx="2692033" cy="898163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632" y="4941250"/>
              <a:ext cx="2470329" cy="75561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070535" y="4821330"/>
              <a:ext cx="1415130" cy="8981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755757" y="5212810"/>
              <a:ext cx="1415130" cy="450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272" y="4888600"/>
            <a:ext cx="1454403" cy="611088"/>
          </a:xfrm>
          <a:prstGeom prst="rect">
            <a:avLst/>
          </a:prstGeom>
        </p:spPr>
      </p:pic>
      <p:sp>
        <p:nvSpPr>
          <p:cNvPr id="45" name="右箭头 44"/>
          <p:cNvSpPr/>
          <p:nvPr/>
        </p:nvSpPr>
        <p:spPr>
          <a:xfrm>
            <a:off x="2760442" y="4988033"/>
            <a:ext cx="520208" cy="400032"/>
          </a:xfrm>
          <a:prstGeom prst="rightArrow">
            <a:avLst/>
          </a:prstGeom>
          <a:gradFill>
            <a:gsLst>
              <a:gs pos="13000">
                <a:srgbClr val="C3E2F9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A9D7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6504229" y="4566179"/>
            <a:ext cx="1151203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CC0000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1" lang="zh-CN" altLang="en-US" sz="140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下料车间</a:t>
            </a:r>
            <a:endParaRPr kumimoji="1" lang="zh-TW" altLang="en-US" sz="140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图片 46" descr="756-1211130U5594Q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535" t="25341" r="48258" b="52624"/>
          <a:stretch>
            <a:fillRect/>
          </a:stretch>
        </p:blipFill>
        <p:spPr>
          <a:xfrm>
            <a:off x="6675933" y="3891471"/>
            <a:ext cx="714380" cy="654848"/>
          </a:xfrm>
          <a:prstGeom prst="rect">
            <a:avLst/>
          </a:prstGeom>
        </p:spPr>
      </p:pic>
      <p:sp>
        <p:nvSpPr>
          <p:cNvPr id="48" name="右箭头 47"/>
          <p:cNvSpPr/>
          <p:nvPr/>
        </p:nvSpPr>
        <p:spPr>
          <a:xfrm>
            <a:off x="7928043" y="4184086"/>
            <a:ext cx="586474" cy="628307"/>
          </a:xfrm>
          <a:prstGeom prst="rightArrow">
            <a:avLst/>
          </a:prstGeom>
          <a:gradFill>
            <a:gsLst>
              <a:gs pos="13000">
                <a:srgbClr val="C3E2F9"/>
              </a:gs>
              <a:gs pos="100000">
                <a:schemeClr val="bg1"/>
              </a:gs>
            </a:gsLst>
            <a:lin ang="16200000" scaled="1"/>
          </a:gradFill>
          <a:ln w="3175">
            <a:solidFill>
              <a:srgbClr val="A9D7F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36747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858000" y="5998045"/>
            <a:ext cx="495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2F80F6"/>
                </a:solidFill>
              </a:rPr>
              <a:t>价值链延展，从简单加工向金属深加工转变</a:t>
            </a:r>
            <a:endParaRPr lang="zh-CN" altLang="en-US" b="1" dirty="0">
              <a:solidFill>
                <a:srgbClr val="2F80F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6871" y="3710636"/>
            <a:ext cx="5477002" cy="825414"/>
          </a:xfrm>
          <a:prstGeom prst="rect">
            <a:avLst/>
          </a:prstGeom>
          <a:gradFill rotWithShape="1">
            <a:gsLst>
              <a:gs pos="49000">
                <a:srgbClr val="FF0000"/>
              </a:gs>
              <a:gs pos="0">
                <a:srgbClr val="FF4F4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</a:rPr>
              <a:t>战略：产品升级，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提高客占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54" name="组 53"/>
          <p:cNvGrpSpPr/>
          <p:nvPr/>
        </p:nvGrpSpPr>
        <p:grpSpPr>
          <a:xfrm>
            <a:off x="4140796" y="1644977"/>
            <a:ext cx="4061085" cy="1864952"/>
            <a:chOff x="3762876" y="1271102"/>
            <a:chExt cx="4988097" cy="1864952"/>
          </a:xfrm>
        </p:grpSpPr>
        <p:sp>
          <p:nvSpPr>
            <p:cNvPr id="52" name="任意形状 51"/>
            <p:cNvSpPr/>
            <p:nvPr/>
          </p:nvSpPr>
          <p:spPr>
            <a:xfrm>
              <a:off x="4534678" y="2090057"/>
              <a:ext cx="3806889" cy="727788"/>
            </a:xfrm>
            <a:custGeom>
              <a:avLst/>
              <a:gdLst>
                <a:gd name="connsiteX0" fmla="*/ 0 w 3806889"/>
                <a:gd name="connsiteY0" fmla="*/ 74645 h 727788"/>
                <a:gd name="connsiteX1" fmla="*/ 0 w 3806889"/>
                <a:gd name="connsiteY1" fmla="*/ 727788 h 727788"/>
                <a:gd name="connsiteX2" fmla="*/ 3788228 w 3806889"/>
                <a:gd name="connsiteY2" fmla="*/ 709127 h 727788"/>
                <a:gd name="connsiteX3" fmla="*/ 3806889 w 3806889"/>
                <a:gd name="connsiteY3" fmla="*/ 167951 h 727788"/>
                <a:gd name="connsiteX4" fmla="*/ 2911151 w 3806889"/>
                <a:gd name="connsiteY4" fmla="*/ 0 h 727788"/>
                <a:gd name="connsiteX5" fmla="*/ 1250302 w 3806889"/>
                <a:gd name="connsiteY5" fmla="*/ 186612 h 727788"/>
                <a:gd name="connsiteX6" fmla="*/ 130628 w 3806889"/>
                <a:gd name="connsiteY6" fmla="*/ 149290 h 727788"/>
                <a:gd name="connsiteX7" fmla="*/ 130628 w 3806889"/>
                <a:gd name="connsiteY7" fmla="*/ 149290 h 727788"/>
                <a:gd name="connsiteX8" fmla="*/ 130628 w 3806889"/>
                <a:gd name="connsiteY8" fmla="*/ 149290 h 72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6889" h="727788">
                  <a:moveTo>
                    <a:pt x="0" y="74645"/>
                  </a:moveTo>
                  <a:lnTo>
                    <a:pt x="0" y="727788"/>
                  </a:lnTo>
                  <a:lnTo>
                    <a:pt x="3788228" y="709127"/>
                  </a:lnTo>
                  <a:lnTo>
                    <a:pt x="3806889" y="167951"/>
                  </a:lnTo>
                  <a:lnTo>
                    <a:pt x="2911151" y="0"/>
                  </a:lnTo>
                  <a:lnTo>
                    <a:pt x="1250302" y="186612"/>
                  </a:lnTo>
                  <a:lnTo>
                    <a:pt x="130628" y="149290"/>
                  </a:lnTo>
                  <a:lnTo>
                    <a:pt x="130628" y="149290"/>
                  </a:lnTo>
                  <a:lnTo>
                    <a:pt x="130628" y="149290"/>
                  </a:ln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D4E8FF"/>
                </a:gs>
              </a:gsLst>
              <a:lin ang="16200000" scaled="1"/>
              <a:tileRect/>
            </a:gradFill>
            <a:ln>
              <a:noFill/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V="1">
              <a:off x="4520907" y="2772294"/>
              <a:ext cx="3915177" cy="0"/>
            </a:xfrm>
            <a:prstGeom prst="straightConnector1">
              <a:avLst/>
            </a:prstGeom>
            <a:ln>
              <a:solidFill>
                <a:srgbClr val="6EA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 27"/>
            <p:cNvSpPr/>
            <p:nvPr/>
          </p:nvSpPr>
          <p:spPr>
            <a:xfrm>
              <a:off x="4630377" y="2083321"/>
              <a:ext cx="3696236" cy="206062"/>
            </a:xfrm>
            <a:custGeom>
              <a:avLst/>
              <a:gdLst>
                <a:gd name="connsiteX0" fmla="*/ 0 w 3696236"/>
                <a:gd name="connsiteY0" fmla="*/ 77273 h 206062"/>
                <a:gd name="connsiteX1" fmla="*/ 0 w 3696236"/>
                <a:gd name="connsiteY1" fmla="*/ 77273 h 206062"/>
                <a:gd name="connsiteX2" fmla="*/ 103031 w 3696236"/>
                <a:gd name="connsiteY2" fmla="*/ 115909 h 206062"/>
                <a:gd name="connsiteX3" fmla="*/ 141667 w 3696236"/>
                <a:gd name="connsiteY3" fmla="*/ 128788 h 206062"/>
                <a:gd name="connsiteX4" fmla="*/ 180304 w 3696236"/>
                <a:gd name="connsiteY4" fmla="*/ 128788 h 206062"/>
                <a:gd name="connsiteX5" fmla="*/ 1133341 w 3696236"/>
                <a:gd name="connsiteY5" fmla="*/ 206062 h 206062"/>
                <a:gd name="connsiteX6" fmla="*/ 2756079 w 3696236"/>
                <a:gd name="connsiteY6" fmla="*/ 0 h 206062"/>
                <a:gd name="connsiteX7" fmla="*/ 3696236 w 3696236"/>
                <a:gd name="connsiteY7" fmla="*/ 154546 h 20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6236" h="206062">
                  <a:moveTo>
                    <a:pt x="0" y="77273"/>
                  </a:moveTo>
                  <a:lnTo>
                    <a:pt x="0" y="77273"/>
                  </a:lnTo>
                  <a:lnTo>
                    <a:pt x="103031" y="115909"/>
                  </a:lnTo>
                  <a:cubicBezTo>
                    <a:pt x="115789" y="120548"/>
                    <a:pt x="128276" y="126556"/>
                    <a:pt x="141667" y="128788"/>
                  </a:cubicBezTo>
                  <a:cubicBezTo>
                    <a:pt x="154371" y="130905"/>
                    <a:pt x="167425" y="128788"/>
                    <a:pt x="180304" y="128788"/>
                  </a:cubicBezTo>
                  <a:lnTo>
                    <a:pt x="1133341" y="206062"/>
                  </a:lnTo>
                  <a:lnTo>
                    <a:pt x="2756079" y="0"/>
                  </a:lnTo>
                  <a:lnTo>
                    <a:pt x="3696236" y="154546"/>
                  </a:lnTo>
                </a:path>
              </a:pathLst>
            </a:custGeom>
            <a:ln w="38100">
              <a:solidFill>
                <a:srgbClr val="6EAFFF"/>
              </a:solidFill>
            </a:ln>
            <a:effectLst>
              <a:outerShdw blurRad="40000" dist="20000" dir="5400000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411438" y="2160595"/>
              <a:ext cx="4068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714090" y="2828277"/>
              <a:ext cx="1037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2010</a:t>
              </a:r>
              <a:r>
                <a:rPr lang="zh-CN" altLang="en-US" sz="1400" dirty="0" smtClean="0"/>
                <a:t>年</a:t>
              </a:r>
              <a:endParaRPr lang="zh-CN" altLang="en-US" sz="14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751996" y="2828277"/>
              <a:ext cx="10342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2011</a:t>
              </a:r>
              <a:r>
                <a:rPr lang="zh-CN" altLang="en-US" sz="1400" dirty="0" smtClean="0"/>
                <a:t>年</a:t>
              </a:r>
              <a:endParaRPr lang="zh-CN" altLang="en-US" sz="14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789902" y="2828277"/>
              <a:ext cx="10305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2012</a:t>
              </a:r>
              <a:r>
                <a:rPr lang="zh-CN" altLang="en-US" sz="1400" dirty="0" smtClean="0"/>
                <a:t>年</a:t>
              </a:r>
              <a:endParaRPr lang="zh-CN" altLang="en-US" sz="14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62876" y="2032464"/>
              <a:ext cx="828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3.6</a:t>
              </a:r>
              <a:r>
                <a:rPr lang="zh-CN" altLang="en-US" sz="1400" dirty="0" smtClean="0"/>
                <a:t>亿</a:t>
              </a:r>
              <a:endParaRPr lang="zh-CN" altLang="en-US" sz="14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630376" y="1734399"/>
              <a:ext cx="41205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/>
                <a:t>营收维持在</a:t>
              </a:r>
              <a:r>
                <a:rPr lang="en-US" altLang="zh-CN" sz="1600" dirty="0" smtClean="0"/>
                <a:t>3.6</a:t>
              </a:r>
              <a:r>
                <a:rPr lang="zh-CN" altLang="en-US" sz="1600" dirty="0" smtClean="0"/>
                <a:t>亿左右，难以突破</a:t>
              </a:r>
              <a:endParaRPr lang="zh-CN" altLang="en-US" sz="1600" dirty="0"/>
            </a:p>
          </p:txBody>
        </p:sp>
        <p:cxnSp>
          <p:nvCxnSpPr>
            <p:cNvPr id="51" name="直线箭头连接符 50"/>
            <p:cNvCxnSpPr/>
            <p:nvPr/>
          </p:nvCxnSpPr>
          <p:spPr>
            <a:xfrm flipV="1">
              <a:off x="4520906" y="1271102"/>
              <a:ext cx="0" cy="1501193"/>
            </a:xfrm>
            <a:prstGeom prst="straightConnector1">
              <a:avLst/>
            </a:prstGeom>
            <a:ln>
              <a:solidFill>
                <a:srgbClr val="6EA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线连接符 61"/>
          <p:cNvCxnSpPr/>
          <p:nvPr/>
        </p:nvCxnSpPr>
        <p:spPr>
          <a:xfrm>
            <a:off x="6438225" y="3872086"/>
            <a:ext cx="0" cy="27722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形状 59"/>
          <p:cNvSpPr/>
          <p:nvPr/>
        </p:nvSpPr>
        <p:spPr>
          <a:xfrm>
            <a:off x="337934" y="1352463"/>
            <a:ext cx="11457826" cy="3043122"/>
          </a:xfrm>
          <a:custGeom>
            <a:avLst/>
            <a:gdLst>
              <a:gd name="connsiteX0" fmla="*/ 5797690 w 11457826"/>
              <a:gd name="connsiteY0" fmla="*/ 0 h 3043122"/>
              <a:gd name="connsiteX1" fmla="*/ 11373487 w 11457826"/>
              <a:gd name="connsiteY1" fmla="*/ 732576 h 3043122"/>
              <a:gd name="connsiteX2" fmla="*/ 11457826 w 11457826"/>
              <a:gd name="connsiteY2" fmla="*/ 766808 h 3043122"/>
              <a:gd name="connsiteX3" fmla="*/ 11457826 w 11457826"/>
              <a:gd name="connsiteY3" fmla="*/ 2276314 h 3043122"/>
              <a:gd name="connsiteX4" fmla="*/ 11373487 w 11457826"/>
              <a:gd name="connsiteY4" fmla="*/ 2310546 h 3043122"/>
              <a:gd name="connsiteX5" fmla="*/ 5797690 w 11457826"/>
              <a:gd name="connsiteY5" fmla="*/ 3043122 h 3043122"/>
              <a:gd name="connsiteX6" fmla="*/ 64907 w 11457826"/>
              <a:gd name="connsiteY6" fmla="*/ 2246827 h 3043122"/>
              <a:gd name="connsiteX7" fmla="*/ 0 w 11457826"/>
              <a:gd name="connsiteY7" fmla="*/ 2217251 h 3043122"/>
              <a:gd name="connsiteX8" fmla="*/ 0 w 11457826"/>
              <a:gd name="connsiteY8" fmla="*/ 825871 h 3043122"/>
              <a:gd name="connsiteX9" fmla="*/ 64907 w 11457826"/>
              <a:gd name="connsiteY9" fmla="*/ 796295 h 3043122"/>
              <a:gd name="connsiteX10" fmla="*/ 5797690 w 11457826"/>
              <a:gd name="connsiteY10" fmla="*/ 0 h 304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57826" h="3043122">
                <a:moveTo>
                  <a:pt x="5797690" y="0"/>
                </a:moveTo>
                <a:cubicBezTo>
                  <a:pt x="8160659" y="0"/>
                  <a:pt x="10230020" y="293380"/>
                  <a:pt x="11373487" y="732576"/>
                </a:cubicBezTo>
                <a:lnTo>
                  <a:pt x="11457826" y="766808"/>
                </a:lnTo>
                <a:lnTo>
                  <a:pt x="11457826" y="2276314"/>
                </a:lnTo>
                <a:lnTo>
                  <a:pt x="11373487" y="2310546"/>
                </a:lnTo>
                <a:cubicBezTo>
                  <a:pt x="10230020" y="2749743"/>
                  <a:pt x="8160659" y="3043122"/>
                  <a:pt x="5797690" y="3043122"/>
                </a:cubicBezTo>
                <a:cubicBezTo>
                  <a:pt x="3322199" y="3043122"/>
                  <a:pt x="1168944" y="2721136"/>
                  <a:pt x="64907" y="2246827"/>
                </a:cubicBezTo>
                <a:lnTo>
                  <a:pt x="0" y="2217251"/>
                </a:lnTo>
                <a:lnTo>
                  <a:pt x="0" y="825871"/>
                </a:lnTo>
                <a:lnTo>
                  <a:pt x="64907" y="796295"/>
                </a:lnTo>
                <a:cubicBezTo>
                  <a:pt x="1168944" y="321986"/>
                  <a:pt x="3322199" y="0"/>
                  <a:pt x="5797690" y="0"/>
                </a:cubicBezTo>
                <a:close/>
              </a:path>
            </a:pathLst>
          </a:custGeom>
          <a:solidFill>
            <a:srgbClr val="F4FAFF"/>
          </a:solidFill>
          <a:ln>
            <a:solidFill>
              <a:srgbClr val="BED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25" name="梯形 24"/>
          <p:cNvSpPr/>
          <p:nvPr/>
        </p:nvSpPr>
        <p:spPr>
          <a:xfrm rot="5400000" flipH="1">
            <a:off x="756081" y="1779771"/>
            <a:ext cx="4490788" cy="5311140"/>
          </a:xfrm>
          <a:prstGeom prst="trapezoid">
            <a:avLst>
              <a:gd name="adj" fmla="val 11095"/>
            </a:avLst>
          </a:prstGeom>
          <a:ln>
            <a:solidFill>
              <a:srgbClr val="B0DD7F"/>
            </a:solidFill>
            <a:prstDash val="dash"/>
          </a:ln>
          <a:effectLst>
            <a:outerShdw blurRad="50800" dist="203200" dir="2700000" algn="tl" rotWithShape="0">
              <a:schemeClr val="bg1">
                <a:lumMod val="65000"/>
                <a:alpha val="19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梯形 4"/>
          <p:cNvSpPr/>
          <p:nvPr/>
        </p:nvSpPr>
        <p:spPr>
          <a:xfrm rot="16200000">
            <a:off x="6838241" y="1756260"/>
            <a:ext cx="4603898" cy="5311140"/>
          </a:xfrm>
          <a:prstGeom prst="trapezoid">
            <a:avLst>
              <a:gd name="adj" fmla="val 11095"/>
            </a:avLst>
          </a:prstGeom>
          <a:ln>
            <a:solidFill>
              <a:srgbClr val="B0DD7F"/>
            </a:solidFill>
            <a:prstDash val="dash"/>
          </a:ln>
          <a:effectLst>
            <a:outerShdw blurRad="50800" dist="203200" dir="2700000" algn="tl" rotWithShape="0">
              <a:schemeClr val="bg1">
                <a:lumMod val="65000"/>
                <a:alpha val="19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****客户</a:t>
            </a:r>
            <a:r>
              <a:rPr kumimoji="1"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kumimoji="1"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39640" y="2441170"/>
            <a:ext cx="2606040" cy="2606040"/>
          </a:xfrm>
          <a:prstGeom prst="rect">
            <a:avLst/>
          </a:prstGeom>
        </p:spPr>
      </p:pic>
      <p:sp>
        <p:nvSpPr>
          <p:cNvPr id="7" name="上箭头 6"/>
          <p:cNvSpPr/>
          <p:nvPr/>
        </p:nvSpPr>
        <p:spPr>
          <a:xfrm rot="14400000">
            <a:off x="7394950" y="2830380"/>
            <a:ext cx="498219" cy="1006642"/>
          </a:xfrm>
          <a:custGeom>
            <a:avLst/>
            <a:gdLst>
              <a:gd name="connsiteX0" fmla="*/ 0 w 498219"/>
              <a:gd name="connsiteY0" fmla="*/ 249110 h 1005839"/>
              <a:gd name="connsiteX1" fmla="*/ 249110 w 498219"/>
              <a:gd name="connsiteY1" fmla="*/ 0 h 1005839"/>
              <a:gd name="connsiteX2" fmla="*/ 498219 w 498219"/>
              <a:gd name="connsiteY2" fmla="*/ 249110 h 1005839"/>
              <a:gd name="connsiteX3" fmla="*/ 373664 w 498219"/>
              <a:gd name="connsiteY3" fmla="*/ 249110 h 1005839"/>
              <a:gd name="connsiteX4" fmla="*/ 373664 w 498219"/>
              <a:gd name="connsiteY4" fmla="*/ 1005839 h 1005839"/>
              <a:gd name="connsiteX5" fmla="*/ 124555 w 498219"/>
              <a:gd name="connsiteY5" fmla="*/ 1005839 h 1005839"/>
              <a:gd name="connsiteX6" fmla="*/ 124555 w 498219"/>
              <a:gd name="connsiteY6" fmla="*/ 249110 h 1005839"/>
              <a:gd name="connsiteX7" fmla="*/ 0 w 498219"/>
              <a:gd name="connsiteY7" fmla="*/ 249110 h 1005839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373664 w 498219"/>
              <a:gd name="connsiteY4" fmla="*/ 1005839 h 1006642"/>
              <a:gd name="connsiteX5" fmla="*/ 243840 w 498219"/>
              <a:gd name="connsiteY5" fmla="*/ 1006642 h 1006642"/>
              <a:gd name="connsiteX6" fmla="*/ 124555 w 498219"/>
              <a:gd name="connsiteY6" fmla="*/ 1005839 h 1006642"/>
              <a:gd name="connsiteX7" fmla="*/ 124555 w 498219"/>
              <a:gd name="connsiteY7" fmla="*/ 249110 h 1006642"/>
              <a:gd name="connsiteX8" fmla="*/ 0 w 498219"/>
              <a:gd name="connsiteY8" fmla="*/ 249110 h 1006642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243840 w 498219"/>
              <a:gd name="connsiteY4" fmla="*/ 1006642 h 1006642"/>
              <a:gd name="connsiteX5" fmla="*/ 124555 w 498219"/>
              <a:gd name="connsiteY5" fmla="*/ 1005839 h 1006642"/>
              <a:gd name="connsiteX6" fmla="*/ 124555 w 498219"/>
              <a:gd name="connsiteY6" fmla="*/ 249110 h 1006642"/>
              <a:gd name="connsiteX7" fmla="*/ 0 w 498219"/>
              <a:gd name="connsiteY7" fmla="*/ 249110 h 1006642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243840 w 498219"/>
              <a:gd name="connsiteY4" fmla="*/ 1006642 h 1006642"/>
              <a:gd name="connsiteX5" fmla="*/ 124555 w 498219"/>
              <a:gd name="connsiteY5" fmla="*/ 249110 h 1006642"/>
              <a:gd name="connsiteX6" fmla="*/ 0 w 498219"/>
              <a:gd name="connsiteY6" fmla="*/ 249110 h 100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219" h="1006642">
                <a:moveTo>
                  <a:pt x="0" y="249110"/>
                </a:moveTo>
                <a:lnTo>
                  <a:pt x="249110" y="0"/>
                </a:lnTo>
                <a:lnTo>
                  <a:pt x="498219" y="249110"/>
                </a:lnTo>
                <a:lnTo>
                  <a:pt x="373664" y="249110"/>
                </a:lnTo>
                <a:lnTo>
                  <a:pt x="243840" y="1006642"/>
                </a:lnTo>
                <a:lnTo>
                  <a:pt x="124555" y="249110"/>
                </a:lnTo>
                <a:lnTo>
                  <a:pt x="0" y="24911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0800000" scaled="1"/>
          </a:gradFill>
          <a:ln w="31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8" name="上箭头 6"/>
          <p:cNvSpPr/>
          <p:nvPr/>
        </p:nvSpPr>
        <p:spPr>
          <a:xfrm rot="16200000">
            <a:off x="7435895" y="3968006"/>
            <a:ext cx="498219" cy="1006642"/>
          </a:xfrm>
          <a:custGeom>
            <a:avLst/>
            <a:gdLst>
              <a:gd name="connsiteX0" fmla="*/ 0 w 498219"/>
              <a:gd name="connsiteY0" fmla="*/ 249110 h 1005839"/>
              <a:gd name="connsiteX1" fmla="*/ 249110 w 498219"/>
              <a:gd name="connsiteY1" fmla="*/ 0 h 1005839"/>
              <a:gd name="connsiteX2" fmla="*/ 498219 w 498219"/>
              <a:gd name="connsiteY2" fmla="*/ 249110 h 1005839"/>
              <a:gd name="connsiteX3" fmla="*/ 373664 w 498219"/>
              <a:gd name="connsiteY3" fmla="*/ 249110 h 1005839"/>
              <a:gd name="connsiteX4" fmla="*/ 373664 w 498219"/>
              <a:gd name="connsiteY4" fmla="*/ 1005839 h 1005839"/>
              <a:gd name="connsiteX5" fmla="*/ 124555 w 498219"/>
              <a:gd name="connsiteY5" fmla="*/ 1005839 h 1005839"/>
              <a:gd name="connsiteX6" fmla="*/ 124555 w 498219"/>
              <a:gd name="connsiteY6" fmla="*/ 249110 h 1005839"/>
              <a:gd name="connsiteX7" fmla="*/ 0 w 498219"/>
              <a:gd name="connsiteY7" fmla="*/ 249110 h 1005839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373664 w 498219"/>
              <a:gd name="connsiteY4" fmla="*/ 1005839 h 1006642"/>
              <a:gd name="connsiteX5" fmla="*/ 243840 w 498219"/>
              <a:gd name="connsiteY5" fmla="*/ 1006642 h 1006642"/>
              <a:gd name="connsiteX6" fmla="*/ 124555 w 498219"/>
              <a:gd name="connsiteY6" fmla="*/ 1005839 h 1006642"/>
              <a:gd name="connsiteX7" fmla="*/ 124555 w 498219"/>
              <a:gd name="connsiteY7" fmla="*/ 249110 h 1006642"/>
              <a:gd name="connsiteX8" fmla="*/ 0 w 498219"/>
              <a:gd name="connsiteY8" fmla="*/ 249110 h 1006642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243840 w 498219"/>
              <a:gd name="connsiteY4" fmla="*/ 1006642 h 1006642"/>
              <a:gd name="connsiteX5" fmla="*/ 124555 w 498219"/>
              <a:gd name="connsiteY5" fmla="*/ 1005839 h 1006642"/>
              <a:gd name="connsiteX6" fmla="*/ 124555 w 498219"/>
              <a:gd name="connsiteY6" fmla="*/ 249110 h 1006642"/>
              <a:gd name="connsiteX7" fmla="*/ 0 w 498219"/>
              <a:gd name="connsiteY7" fmla="*/ 249110 h 1006642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243840 w 498219"/>
              <a:gd name="connsiteY4" fmla="*/ 1006642 h 1006642"/>
              <a:gd name="connsiteX5" fmla="*/ 124555 w 498219"/>
              <a:gd name="connsiteY5" fmla="*/ 249110 h 1006642"/>
              <a:gd name="connsiteX6" fmla="*/ 0 w 498219"/>
              <a:gd name="connsiteY6" fmla="*/ 249110 h 100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219" h="1006642">
                <a:moveTo>
                  <a:pt x="0" y="249110"/>
                </a:moveTo>
                <a:lnTo>
                  <a:pt x="249110" y="0"/>
                </a:lnTo>
                <a:lnTo>
                  <a:pt x="498219" y="249110"/>
                </a:lnTo>
                <a:lnTo>
                  <a:pt x="373664" y="249110"/>
                </a:lnTo>
                <a:lnTo>
                  <a:pt x="243840" y="1006642"/>
                </a:lnTo>
                <a:lnTo>
                  <a:pt x="124555" y="249110"/>
                </a:lnTo>
                <a:lnTo>
                  <a:pt x="0" y="24911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0800000" scaled="1"/>
          </a:gradFill>
          <a:ln w="31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9" name="上箭头 6"/>
          <p:cNvSpPr/>
          <p:nvPr/>
        </p:nvSpPr>
        <p:spPr>
          <a:xfrm rot="18000000">
            <a:off x="7435894" y="5061746"/>
            <a:ext cx="498219" cy="1006642"/>
          </a:xfrm>
          <a:custGeom>
            <a:avLst/>
            <a:gdLst>
              <a:gd name="connsiteX0" fmla="*/ 0 w 498219"/>
              <a:gd name="connsiteY0" fmla="*/ 249110 h 1005839"/>
              <a:gd name="connsiteX1" fmla="*/ 249110 w 498219"/>
              <a:gd name="connsiteY1" fmla="*/ 0 h 1005839"/>
              <a:gd name="connsiteX2" fmla="*/ 498219 w 498219"/>
              <a:gd name="connsiteY2" fmla="*/ 249110 h 1005839"/>
              <a:gd name="connsiteX3" fmla="*/ 373664 w 498219"/>
              <a:gd name="connsiteY3" fmla="*/ 249110 h 1005839"/>
              <a:gd name="connsiteX4" fmla="*/ 373664 w 498219"/>
              <a:gd name="connsiteY4" fmla="*/ 1005839 h 1005839"/>
              <a:gd name="connsiteX5" fmla="*/ 124555 w 498219"/>
              <a:gd name="connsiteY5" fmla="*/ 1005839 h 1005839"/>
              <a:gd name="connsiteX6" fmla="*/ 124555 w 498219"/>
              <a:gd name="connsiteY6" fmla="*/ 249110 h 1005839"/>
              <a:gd name="connsiteX7" fmla="*/ 0 w 498219"/>
              <a:gd name="connsiteY7" fmla="*/ 249110 h 1005839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373664 w 498219"/>
              <a:gd name="connsiteY4" fmla="*/ 1005839 h 1006642"/>
              <a:gd name="connsiteX5" fmla="*/ 243840 w 498219"/>
              <a:gd name="connsiteY5" fmla="*/ 1006642 h 1006642"/>
              <a:gd name="connsiteX6" fmla="*/ 124555 w 498219"/>
              <a:gd name="connsiteY6" fmla="*/ 1005839 h 1006642"/>
              <a:gd name="connsiteX7" fmla="*/ 124555 w 498219"/>
              <a:gd name="connsiteY7" fmla="*/ 249110 h 1006642"/>
              <a:gd name="connsiteX8" fmla="*/ 0 w 498219"/>
              <a:gd name="connsiteY8" fmla="*/ 249110 h 1006642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243840 w 498219"/>
              <a:gd name="connsiteY4" fmla="*/ 1006642 h 1006642"/>
              <a:gd name="connsiteX5" fmla="*/ 124555 w 498219"/>
              <a:gd name="connsiteY5" fmla="*/ 1005839 h 1006642"/>
              <a:gd name="connsiteX6" fmla="*/ 124555 w 498219"/>
              <a:gd name="connsiteY6" fmla="*/ 249110 h 1006642"/>
              <a:gd name="connsiteX7" fmla="*/ 0 w 498219"/>
              <a:gd name="connsiteY7" fmla="*/ 249110 h 1006642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243840 w 498219"/>
              <a:gd name="connsiteY4" fmla="*/ 1006642 h 1006642"/>
              <a:gd name="connsiteX5" fmla="*/ 124555 w 498219"/>
              <a:gd name="connsiteY5" fmla="*/ 249110 h 1006642"/>
              <a:gd name="connsiteX6" fmla="*/ 0 w 498219"/>
              <a:gd name="connsiteY6" fmla="*/ 249110 h 100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219" h="1006642">
                <a:moveTo>
                  <a:pt x="0" y="249110"/>
                </a:moveTo>
                <a:lnTo>
                  <a:pt x="249110" y="0"/>
                </a:lnTo>
                <a:lnTo>
                  <a:pt x="498219" y="249110"/>
                </a:lnTo>
                <a:lnTo>
                  <a:pt x="373664" y="249110"/>
                </a:lnTo>
                <a:lnTo>
                  <a:pt x="243840" y="1006642"/>
                </a:lnTo>
                <a:lnTo>
                  <a:pt x="124555" y="249110"/>
                </a:lnTo>
                <a:lnTo>
                  <a:pt x="0" y="24911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0800000" scaled="1"/>
          </a:gradFill>
          <a:ln w="31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82748" y="4862544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客户</a:t>
            </a:r>
            <a:endParaRPr kumimoji="1" lang="zh-CN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81493" y="4631711"/>
            <a:ext cx="1624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Clr>
                <a:schemeClr val="accent6"/>
              </a:buClr>
              <a:buFont typeface="Arial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Clr>
                <a:srgbClr val="F79646"/>
              </a:buClr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准交率  </a:t>
            </a:r>
            <a:r>
              <a:rPr lang="zh-CN" altLang="en-US" sz="2400" dirty="0">
                <a:solidFill>
                  <a:srgbClr val="FF0000"/>
                </a:solidFill>
              </a:rPr>
              <a:t>↓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Clr>
                <a:srgbClr val="F79646"/>
              </a:buClr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交期  </a:t>
            </a:r>
            <a:r>
              <a:rPr lang="zh-CN" altLang="en-US" sz="2400" dirty="0">
                <a:solidFill>
                  <a:srgbClr val="FF0000"/>
                </a:solidFill>
              </a:rPr>
              <a:t>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66940" y="3072518"/>
            <a:ext cx="105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仓库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066940" y="4199496"/>
            <a:ext cx="123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生产</a:t>
            </a:r>
            <a:endParaRPr kumimoji="1" lang="en-US" altLang="zh-CN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主管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66940" y="5435541"/>
            <a:ext cx="123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钣焊</a:t>
            </a:r>
            <a:endParaRPr kumimoji="1" lang="en-US" altLang="zh-CN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车间</a:t>
            </a:r>
            <a:endParaRPr kumimoji="1" lang="en-US" altLang="zh-CN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59819" y="2962507"/>
            <a:ext cx="1593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Clr>
                <a:schemeClr val="accent6"/>
              </a:buClr>
              <a:buFont typeface="Arial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Clr>
                <a:srgbClr val="F79646"/>
              </a:buClr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爆仓，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indent="0">
              <a:buClr>
                <a:srgbClr val="F79646"/>
              </a:buClr>
              <a:buFont typeface="Arial" charset="0"/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空间不够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659819" y="4237967"/>
            <a:ext cx="21740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Clr>
                <a:schemeClr val="accent6"/>
              </a:buClr>
              <a:buFont typeface="Arial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Clr>
                <a:srgbClr val="F79646"/>
              </a:buClr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产值屡创新高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659819" y="5269716"/>
            <a:ext cx="183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79646"/>
              </a:buClr>
              <a:buFont typeface="Arial" charset="0"/>
              <a:buChar char="•"/>
            </a:pPr>
            <a:r>
              <a:rPr kumimoji="1"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前工序延误，有啥干啥</a:t>
            </a:r>
          </a:p>
        </p:txBody>
      </p:sp>
      <p:sp>
        <p:nvSpPr>
          <p:cNvPr id="30" name="任意形状 29"/>
          <p:cNvSpPr/>
          <p:nvPr/>
        </p:nvSpPr>
        <p:spPr>
          <a:xfrm>
            <a:off x="345905" y="2189948"/>
            <a:ext cx="542871" cy="1450961"/>
          </a:xfrm>
          <a:custGeom>
            <a:avLst/>
            <a:gdLst>
              <a:gd name="connsiteX0" fmla="*/ 0 w 542871"/>
              <a:gd name="connsiteY0" fmla="*/ 0 h 1450961"/>
              <a:gd name="connsiteX1" fmla="*/ 505861 w 542871"/>
              <a:gd name="connsiteY1" fmla="*/ 47456 h 1450961"/>
              <a:gd name="connsiteX2" fmla="*/ 531173 w 542871"/>
              <a:gd name="connsiteY2" fmla="*/ 84999 h 1450961"/>
              <a:gd name="connsiteX3" fmla="*/ 542871 w 542871"/>
              <a:gd name="connsiteY3" fmla="*/ 142940 h 1450961"/>
              <a:gd name="connsiteX4" fmla="*/ 542871 w 542871"/>
              <a:gd name="connsiteY4" fmla="*/ 1302106 h 1450961"/>
              <a:gd name="connsiteX5" fmla="*/ 394016 w 542871"/>
              <a:gd name="connsiteY5" fmla="*/ 1450961 h 1450961"/>
              <a:gd name="connsiteX6" fmla="*/ 336747 w 542871"/>
              <a:gd name="connsiteY6" fmla="*/ 1450961 h 1450961"/>
              <a:gd name="connsiteX7" fmla="*/ 148855 w 542871"/>
              <a:gd name="connsiteY7" fmla="*/ 1450961 h 1450961"/>
              <a:gd name="connsiteX8" fmla="*/ 0 w 542871"/>
              <a:gd name="connsiteY8" fmla="*/ 1450961 h 1450961"/>
              <a:gd name="connsiteX9" fmla="*/ 0 w 542871"/>
              <a:gd name="connsiteY9" fmla="*/ 1302106 h 1450961"/>
              <a:gd name="connsiteX10" fmla="*/ 0 w 542871"/>
              <a:gd name="connsiteY10" fmla="*/ 142940 h 145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871" h="1450961">
                <a:moveTo>
                  <a:pt x="0" y="0"/>
                </a:moveTo>
                <a:lnTo>
                  <a:pt x="505861" y="47456"/>
                </a:lnTo>
                <a:lnTo>
                  <a:pt x="531173" y="84999"/>
                </a:lnTo>
                <a:cubicBezTo>
                  <a:pt x="538706" y="102808"/>
                  <a:pt x="542871" y="122388"/>
                  <a:pt x="542871" y="142940"/>
                </a:cubicBezTo>
                <a:lnTo>
                  <a:pt x="542871" y="1302106"/>
                </a:lnTo>
                <a:cubicBezTo>
                  <a:pt x="542871" y="1384316"/>
                  <a:pt x="476226" y="1450961"/>
                  <a:pt x="394016" y="1450961"/>
                </a:cubicBezTo>
                <a:lnTo>
                  <a:pt x="336747" y="1450961"/>
                </a:lnTo>
                <a:lnTo>
                  <a:pt x="148855" y="1450961"/>
                </a:lnTo>
                <a:lnTo>
                  <a:pt x="0" y="1450961"/>
                </a:lnTo>
                <a:lnTo>
                  <a:pt x="0" y="1302106"/>
                </a:lnTo>
                <a:lnTo>
                  <a:pt x="0" y="14294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6FFEC"/>
              </a:gs>
            </a:gsLst>
          </a:gradFill>
          <a:ln>
            <a:solidFill>
              <a:srgbClr val="B0DD7F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 kern="0" dirty="0">
                <a:solidFill>
                  <a:sysClr val="windowText" lastClr="000000"/>
                </a:solidFill>
              </a:rPr>
              <a:t>外部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16849" y="4584217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prstClr val="white"/>
                </a:solidFill>
              </a:rPr>
              <a:t>BOSS</a:t>
            </a:r>
            <a:endParaRPr kumimoji="1" lang="zh-CN" altLang="en-US" b="1" dirty="0">
              <a:solidFill>
                <a:prstClr val="white"/>
              </a:solidFill>
            </a:endParaRPr>
          </a:p>
        </p:txBody>
      </p:sp>
      <p:sp>
        <p:nvSpPr>
          <p:cNvPr id="31" name="任意形状 30"/>
          <p:cNvSpPr/>
          <p:nvPr/>
        </p:nvSpPr>
        <p:spPr>
          <a:xfrm flipH="1">
            <a:off x="11252889" y="2109880"/>
            <a:ext cx="542871" cy="1450961"/>
          </a:xfrm>
          <a:custGeom>
            <a:avLst/>
            <a:gdLst>
              <a:gd name="connsiteX0" fmla="*/ 0 w 542871"/>
              <a:gd name="connsiteY0" fmla="*/ 0 h 1450961"/>
              <a:gd name="connsiteX1" fmla="*/ 505861 w 542871"/>
              <a:gd name="connsiteY1" fmla="*/ 47456 h 1450961"/>
              <a:gd name="connsiteX2" fmla="*/ 531173 w 542871"/>
              <a:gd name="connsiteY2" fmla="*/ 84999 h 1450961"/>
              <a:gd name="connsiteX3" fmla="*/ 542871 w 542871"/>
              <a:gd name="connsiteY3" fmla="*/ 142940 h 1450961"/>
              <a:gd name="connsiteX4" fmla="*/ 542871 w 542871"/>
              <a:gd name="connsiteY4" fmla="*/ 1302106 h 1450961"/>
              <a:gd name="connsiteX5" fmla="*/ 394016 w 542871"/>
              <a:gd name="connsiteY5" fmla="*/ 1450961 h 1450961"/>
              <a:gd name="connsiteX6" fmla="*/ 336747 w 542871"/>
              <a:gd name="connsiteY6" fmla="*/ 1450961 h 1450961"/>
              <a:gd name="connsiteX7" fmla="*/ 148855 w 542871"/>
              <a:gd name="connsiteY7" fmla="*/ 1450961 h 1450961"/>
              <a:gd name="connsiteX8" fmla="*/ 0 w 542871"/>
              <a:gd name="connsiteY8" fmla="*/ 1450961 h 1450961"/>
              <a:gd name="connsiteX9" fmla="*/ 0 w 542871"/>
              <a:gd name="connsiteY9" fmla="*/ 1302106 h 1450961"/>
              <a:gd name="connsiteX10" fmla="*/ 0 w 542871"/>
              <a:gd name="connsiteY10" fmla="*/ 142940 h 145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871" h="1450961">
                <a:moveTo>
                  <a:pt x="0" y="0"/>
                </a:moveTo>
                <a:lnTo>
                  <a:pt x="505861" y="47456"/>
                </a:lnTo>
                <a:lnTo>
                  <a:pt x="531173" y="84999"/>
                </a:lnTo>
                <a:cubicBezTo>
                  <a:pt x="538706" y="102808"/>
                  <a:pt x="542871" y="122388"/>
                  <a:pt x="542871" y="142940"/>
                </a:cubicBezTo>
                <a:lnTo>
                  <a:pt x="542871" y="1302106"/>
                </a:lnTo>
                <a:cubicBezTo>
                  <a:pt x="542871" y="1384316"/>
                  <a:pt x="476226" y="1450961"/>
                  <a:pt x="394016" y="1450961"/>
                </a:cubicBezTo>
                <a:lnTo>
                  <a:pt x="336747" y="1450961"/>
                </a:lnTo>
                <a:lnTo>
                  <a:pt x="148855" y="1450961"/>
                </a:lnTo>
                <a:lnTo>
                  <a:pt x="0" y="1450961"/>
                </a:lnTo>
                <a:lnTo>
                  <a:pt x="0" y="1302106"/>
                </a:lnTo>
                <a:lnTo>
                  <a:pt x="0" y="14294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6FFEC"/>
              </a:gs>
            </a:gsLst>
          </a:gradFill>
          <a:ln>
            <a:solidFill>
              <a:srgbClr val="B0DD7F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 kern="0" dirty="0">
                <a:solidFill>
                  <a:sysClr val="windowText" lastClr="000000"/>
                </a:solidFill>
              </a:rPr>
              <a:t>内部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840" y="2623815"/>
            <a:ext cx="1036911" cy="103691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448" y="5166380"/>
            <a:ext cx="986484" cy="98648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5599" y="3883342"/>
            <a:ext cx="1045926" cy="104592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6118" y="2833777"/>
            <a:ext cx="1904722" cy="1904722"/>
          </a:xfrm>
          <a:prstGeom prst="rect">
            <a:avLst/>
          </a:prstGeom>
        </p:spPr>
      </p:pic>
      <p:sp>
        <p:nvSpPr>
          <p:cNvPr id="39" name="上箭头 6"/>
          <p:cNvSpPr/>
          <p:nvPr/>
        </p:nvSpPr>
        <p:spPr>
          <a:xfrm rot="5400000">
            <a:off x="4081943" y="3478792"/>
            <a:ext cx="498219" cy="1006642"/>
          </a:xfrm>
          <a:custGeom>
            <a:avLst/>
            <a:gdLst>
              <a:gd name="connsiteX0" fmla="*/ 0 w 498219"/>
              <a:gd name="connsiteY0" fmla="*/ 249110 h 1005839"/>
              <a:gd name="connsiteX1" fmla="*/ 249110 w 498219"/>
              <a:gd name="connsiteY1" fmla="*/ 0 h 1005839"/>
              <a:gd name="connsiteX2" fmla="*/ 498219 w 498219"/>
              <a:gd name="connsiteY2" fmla="*/ 249110 h 1005839"/>
              <a:gd name="connsiteX3" fmla="*/ 373664 w 498219"/>
              <a:gd name="connsiteY3" fmla="*/ 249110 h 1005839"/>
              <a:gd name="connsiteX4" fmla="*/ 373664 w 498219"/>
              <a:gd name="connsiteY4" fmla="*/ 1005839 h 1005839"/>
              <a:gd name="connsiteX5" fmla="*/ 124555 w 498219"/>
              <a:gd name="connsiteY5" fmla="*/ 1005839 h 1005839"/>
              <a:gd name="connsiteX6" fmla="*/ 124555 w 498219"/>
              <a:gd name="connsiteY6" fmla="*/ 249110 h 1005839"/>
              <a:gd name="connsiteX7" fmla="*/ 0 w 498219"/>
              <a:gd name="connsiteY7" fmla="*/ 249110 h 1005839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373664 w 498219"/>
              <a:gd name="connsiteY4" fmla="*/ 1005839 h 1006642"/>
              <a:gd name="connsiteX5" fmla="*/ 243840 w 498219"/>
              <a:gd name="connsiteY5" fmla="*/ 1006642 h 1006642"/>
              <a:gd name="connsiteX6" fmla="*/ 124555 w 498219"/>
              <a:gd name="connsiteY6" fmla="*/ 1005839 h 1006642"/>
              <a:gd name="connsiteX7" fmla="*/ 124555 w 498219"/>
              <a:gd name="connsiteY7" fmla="*/ 249110 h 1006642"/>
              <a:gd name="connsiteX8" fmla="*/ 0 w 498219"/>
              <a:gd name="connsiteY8" fmla="*/ 249110 h 1006642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243840 w 498219"/>
              <a:gd name="connsiteY4" fmla="*/ 1006642 h 1006642"/>
              <a:gd name="connsiteX5" fmla="*/ 124555 w 498219"/>
              <a:gd name="connsiteY5" fmla="*/ 1005839 h 1006642"/>
              <a:gd name="connsiteX6" fmla="*/ 124555 w 498219"/>
              <a:gd name="connsiteY6" fmla="*/ 249110 h 1006642"/>
              <a:gd name="connsiteX7" fmla="*/ 0 w 498219"/>
              <a:gd name="connsiteY7" fmla="*/ 249110 h 1006642"/>
              <a:gd name="connsiteX0" fmla="*/ 0 w 498219"/>
              <a:gd name="connsiteY0" fmla="*/ 249110 h 1006642"/>
              <a:gd name="connsiteX1" fmla="*/ 249110 w 498219"/>
              <a:gd name="connsiteY1" fmla="*/ 0 h 1006642"/>
              <a:gd name="connsiteX2" fmla="*/ 498219 w 498219"/>
              <a:gd name="connsiteY2" fmla="*/ 249110 h 1006642"/>
              <a:gd name="connsiteX3" fmla="*/ 373664 w 498219"/>
              <a:gd name="connsiteY3" fmla="*/ 249110 h 1006642"/>
              <a:gd name="connsiteX4" fmla="*/ 243840 w 498219"/>
              <a:gd name="connsiteY4" fmla="*/ 1006642 h 1006642"/>
              <a:gd name="connsiteX5" fmla="*/ 124555 w 498219"/>
              <a:gd name="connsiteY5" fmla="*/ 249110 h 1006642"/>
              <a:gd name="connsiteX6" fmla="*/ 0 w 498219"/>
              <a:gd name="connsiteY6" fmla="*/ 249110 h 100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8219" h="1006642">
                <a:moveTo>
                  <a:pt x="0" y="249110"/>
                </a:moveTo>
                <a:lnTo>
                  <a:pt x="249110" y="0"/>
                </a:lnTo>
                <a:lnTo>
                  <a:pt x="498219" y="249110"/>
                </a:lnTo>
                <a:lnTo>
                  <a:pt x="373664" y="249110"/>
                </a:lnTo>
                <a:lnTo>
                  <a:pt x="243840" y="1006642"/>
                </a:lnTo>
                <a:lnTo>
                  <a:pt x="124555" y="249110"/>
                </a:lnTo>
                <a:lnTo>
                  <a:pt x="0" y="24911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0800000" scaled="1"/>
          </a:gradFill>
          <a:ln w="31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11982" y="3236359"/>
            <a:ext cx="10381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Clr>
                <a:schemeClr val="accent6"/>
              </a:buClr>
              <a:buFont typeface="Arial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>
              <a:buClr>
                <a:srgbClr val="F79646"/>
              </a:buClr>
              <a:buFont typeface="Arial" charset="0"/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砍单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91858" y="1533074"/>
            <a:ext cx="338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Clr>
                <a:schemeClr val="accent6"/>
              </a:buClr>
              <a:buFont typeface="Arial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>
              <a:buClr>
                <a:srgbClr val="F79646"/>
              </a:buClr>
              <a:buFont typeface="Arial" charset="0"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连续</a:t>
            </a: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年营收未增长！</a:t>
            </a:r>
          </a:p>
        </p:txBody>
      </p:sp>
      <p:sp>
        <p:nvSpPr>
          <p:cNvPr id="44" name="任意形状 43"/>
          <p:cNvSpPr/>
          <p:nvPr/>
        </p:nvSpPr>
        <p:spPr>
          <a:xfrm>
            <a:off x="4739639" y="2106259"/>
            <a:ext cx="3023453" cy="123607"/>
          </a:xfrm>
          <a:custGeom>
            <a:avLst/>
            <a:gdLst>
              <a:gd name="connsiteX0" fmla="*/ 0 w 3072384"/>
              <a:gd name="connsiteY0" fmla="*/ 310896 h 310896"/>
              <a:gd name="connsiteX1" fmla="*/ 3072384 w 3072384"/>
              <a:gd name="connsiteY1" fmla="*/ 0 h 31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2384" h="310896">
                <a:moveTo>
                  <a:pt x="0" y="310896"/>
                </a:moveTo>
                <a:lnTo>
                  <a:pt x="3072384" y="0"/>
                </a:lnTo>
              </a:path>
            </a:pathLst>
          </a:cu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45" name="任意形状 44"/>
          <p:cNvSpPr/>
          <p:nvPr/>
        </p:nvSpPr>
        <p:spPr>
          <a:xfrm>
            <a:off x="6485380" y="2278918"/>
            <a:ext cx="969852" cy="45719"/>
          </a:xfrm>
          <a:custGeom>
            <a:avLst/>
            <a:gdLst>
              <a:gd name="connsiteX0" fmla="*/ 0 w 3072384"/>
              <a:gd name="connsiteY0" fmla="*/ 310896 h 310896"/>
              <a:gd name="connsiteX1" fmla="*/ 3072384 w 3072384"/>
              <a:gd name="connsiteY1" fmla="*/ 0 h 31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2384" h="310896">
                <a:moveTo>
                  <a:pt x="0" y="310896"/>
                </a:moveTo>
                <a:lnTo>
                  <a:pt x="3072384" y="0"/>
                </a:lnTo>
              </a:path>
            </a:pathLst>
          </a:cu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49" name="任意形状 48"/>
          <p:cNvSpPr/>
          <p:nvPr/>
        </p:nvSpPr>
        <p:spPr>
          <a:xfrm rot="16200000">
            <a:off x="3716138" y="1622781"/>
            <a:ext cx="912616" cy="491096"/>
          </a:xfrm>
          <a:custGeom>
            <a:avLst/>
            <a:gdLst>
              <a:gd name="connsiteX0" fmla="*/ 761047 w 761047"/>
              <a:gd name="connsiteY0" fmla="*/ 491096 h 491096"/>
              <a:gd name="connsiteX1" fmla="*/ 0 w 761047"/>
              <a:gd name="connsiteY1" fmla="*/ 491096 h 491096"/>
              <a:gd name="connsiteX2" fmla="*/ 245548 w 761047"/>
              <a:gd name="connsiteY2" fmla="*/ 245548 h 491096"/>
              <a:gd name="connsiteX3" fmla="*/ 0 w 761047"/>
              <a:gd name="connsiteY3" fmla="*/ 0 h 491096"/>
              <a:gd name="connsiteX4" fmla="*/ 719235 w 761047"/>
              <a:gd name="connsiteY4" fmla="*/ 0 h 491096"/>
              <a:gd name="connsiteX5" fmla="*/ 760724 w 761047"/>
              <a:gd name="connsiteY5" fmla="*/ 485712 h 491096"/>
              <a:gd name="connsiteX0" fmla="*/ 761047 w 761047"/>
              <a:gd name="connsiteY0" fmla="*/ 491096 h 491096"/>
              <a:gd name="connsiteX1" fmla="*/ 0 w 761047"/>
              <a:gd name="connsiteY1" fmla="*/ 491096 h 491096"/>
              <a:gd name="connsiteX2" fmla="*/ 169295 w 761047"/>
              <a:gd name="connsiteY2" fmla="*/ 245548 h 491096"/>
              <a:gd name="connsiteX3" fmla="*/ 0 w 761047"/>
              <a:gd name="connsiteY3" fmla="*/ 0 h 491096"/>
              <a:gd name="connsiteX4" fmla="*/ 719235 w 761047"/>
              <a:gd name="connsiteY4" fmla="*/ 0 h 491096"/>
              <a:gd name="connsiteX5" fmla="*/ 760724 w 761047"/>
              <a:gd name="connsiteY5" fmla="*/ 485712 h 491096"/>
              <a:gd name="connsiteX6" fmla="*/ 761047 w 761047"/>
              <a:gd name="connsiteY6" fmla="*/ 491096 h 491096"/>
              <a:gd name="connsiteX0" fmla="*/ 761047 w 761047"/>
              <a:gd name="connsiteY0" fmla="*/ 491096 h 491096"/>
              <a:gd name="connsiteX1" fmla="*/ 0 w 761047"/>
              <a:gd name="connsiteY1" fmla="*/ 491096 h 491096"/>
              <a:gd name="connsiteX2" fmla="*/ 169295 w 761047"/>
              <a:gd name="connsiteY2" fmla="*/ 245548 h 491096"/>
              <a:gd name="connsiteX3" fmla="*/ 0 w 761047"/>
              <a:gd name="connsiteY3" fmla="*/ 0 h 491096"/>
              <a:gd name="connsiteX4" fmla="*/ 741022 w 761047"/>
              <a:gd name="connsiteY4" fmla="*/ 0 h 491096"/>
              <a:gd name="connsiteX5" fmla="*/ 760724 w 761047"/>
              <a:gd name="connsiteY5" fmla="*/ 485712 h 491096"/>
              <a:gd name="connsiteX6" fmla="*/ 761047 w 761047"/>
              <a:gd name="connsiteY6" fmla="*/ 491096 h 491096"/>
              <a:gd name="connsiteX0" fmla="*/ 761047 w 761047"/>
              <a:gd name="connsiteY0" fmla="*/ 491096 h 491096"/>
              <a:gd name="connsiteX1" fmla="*/ 0 w 761047"/>
              <a:gd name="connsiteY1" fmla="*/ 491096 h 491096"/>
              <a:gd name="connsiteX2" fmla="*/ 169295 w 761047"/>
              <a:gd name="connsiteY2" fmla="*/ 245548 h 491096"/>
              <a:gd name="connsiteX3" fmla="*/ 0 w 761047"/>
              <a:gd name="connsiteY3" fmla="*/ 0 h 491096"/>
              <a:gd name="connsiteX4" fmla="*/ 741022 w 761047"/>
              <a:gd name="connsiteY4" fmla="*/ 0 h 491096"/>
              <a:gd name="connsiteX5" fmla="*/ 760724 w 761047"/>
              <a:gd name="connsiteY5" fmla="*/ 485712 h 491096"/>
              <a:gd name="connsiteX6" fmla="*/ 761047 w 761047"/>
              <a:gd name="connsiteY6" fmla="*/ 491096 h 49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47" h="491096">
                <a:moveTo>
                  <a:pt x="761047" y="491096"/>
                </a:moveTo>
                <a:lnTo>
                  <a:pt x="0" y="491096"/>
                </a:lnTo>
                <a:lnTo>
                  <a:pt x="169295" y="245548"/>
                </a:lnTo>
                <a:lnTo>
                  <a:pt x="0" y="0"/>
                </a:lnTo>
                <a:lnTo>
                  <a:pt x="741022" y="0"/>
                </a:lnTo>
                <a:lnTo>
                  <a:pt x="760724" y="485712"/>
                </a:lnTo>
                <a:cubicBezTo>
                  <a:pt x="760832" y="487507"/>
                  <a:pt x="760939" y="489301"/>
                  <a:pt x="761047" y="4910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BED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49765" y="1448104"/>
            <a:ext cx="52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0" dirty="0">
                <a:solidFill>
                  <a:sysClr val="windowText" lastClr="000000"/>
                </a:solidFill>
              </a:rPr>
              <a:t>经营</a:t>
            </a:r>
            <a:endParaRPr kumimoji="1"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91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igiwin_宽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FF0000"/>
          </a:solidFill>
          <a:prstDash val="dash"/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igiwin" id="{A7B67412-1384-E946-973A-E338422C9C22}" vid="{BC2599A6-4DFC-864E-A161-A8DB21DECA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marL="342900" indent="-342900">
          <a:buFont typeface="+mj-lt"/>
          <a:buAutoNum type="arabicPeriod"/>
          <a:defRPr dirty="0" smtClean="0">
            <a:latin typeface="+mn-ea"/>
            <a:ea typeface="+mn-ea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kumimoji="1" dirty="0" smtClean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Temp">
    <a:majorFont>
      <a:latin typeface="微软雅黑"/>
      <a:ea typeface="微软雅黑"/>
      <a:cs typeface=""/>
    </a:majorFont>
    <a:minorFont>
      <a:latin typeface="微软雅黑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digiwin</Template>
  <TotalTime>992</TotalTime>
  <Words>3738</Words>
  <Application>Microsoft Office PowerPoint</Application>
  <PresentationFormat>自定义</PresentationFormat>
  <Paragraphs>794</Paragraphs>
  <Slides>35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37" baseType="lpstr">
      <vt:lpstr>1_digiwin_宽版</vt:lpstr>
      <vt:lpstr>Office 佈景主題</vt:lpstr>
      <vt:lpstr>PowerPoint 演示文稿</vt:lpstr>
      <vt:lpstr>鼎捷的定位</vt:lpstr>
      <vt:lpstr>鼎捷的追求</vt:lpstr>
      <vt:lpstr>制造业信息化应用现状的调查</vt:lpstr>
      <vt:lpstr>信息化与管理 两张皮</vt:lpstr>
      <vt:lpstr>制造企业重要管理能力的调查 </vt:lpstr>
      <vt:lpstr>管理 + IT，确保战略执行力</vt:lpstr>
      <vt:lpstr>****客户— 战略选择</vt:lpstr>
      <vt:lpstr>****客户-背景</vt:lpstr>
      <vt:lpstr>***客户— 效益</vt:lpstr>
      <vt:lpstr>****客户 — 价值销售</vt:lpstr>
      <vt:lpstr>****客户— 能力指标树</vt:lpstr>
      <vt:lpstr>****客户— 规划</vt:lpstr>
      <vt:lpstr>****客户 –价值交付（规划面）</vt:lpstr>
      <vt:lpstr>****客户 -价值交付（技术面）</vt:lpstr>
      <vt:lpstr>***客户— 效益</vt:lpstr>
      <vt:lpstr>运用IT提升经营管理能力、获得显著效益的案例有很多</vt:lpstr>
      <vt:lpstr>运用IT提升经营管理能力、获得显著效益的案例有很多</vt:lpstr>
      <vt:lpstr>这些案例的共同特点</vt:lpstr>
      <vt:lpstr>鼎捷将带给企业与众不同的结果</vt:lpstr>
      <vt:lpstr>“效益导向”的信息化建设</vt:lpstr>
      <vt:lpstr>方法：CEBIT　——　建立解决战略议题的思路框架</vt:lpstr>
      <vt:lpstr>方法：指标树——建立管理能力与KPI的关联</vt:lpstr>
      <vt:lpstr>全程价值服务</vt:lpstr>
      <vt:lpstr>价值销售，帮助企业制订信息化的目标</vt:lpstr>
      <vt:lpstr>价值交付，帮助企业实现信息化的价值</vt:lpstr>
      <vt:lpstr>价值交付，帮助企业实现信息化的价值</vt:lpstr>
      <vt:lpstr>价值交付，帮助企业实现信息化的价值</vt:lpstr>
      <vt:lpstr>价值交付，帮助企业实现信息化的价值</vt:lpstr>
      <vt:lpstr>价值交付，帮助企业实现信息化的价值</vt:lpstr>
      <vt:lpstr>价值交付，与传统软件交付的差异</vt:lpstr>
      <vt:lpstr>价值服务，持续为企业放大信息化的价值</vt:lpstr>
      <vt:lpstr>信息化的本质</vt:lpstr>
      <vt:lpstr>鼎捷的优势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by jin</dc:creator>
  <cp:lastModifiedBy>leo</cp:lastModifiedBy>
  <cp:revision>200</cp:revision>
  <dcterms:created xsi:type="dcterms:W3CDTF">2017-02-20T02:33:02Z</dcterms:created>
  <dcterms:modified xsi:type="dcterms:W3CDTF">2019-03-12T15:52:22Z</dcterms:modified>
</cp:coreProperties>
</file>